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6858000" cy="9144000"/>
  <p:embeddedFontLst>
    <p:embeddedFont>
      <p:font typeface="Verdana" panose="020B0604030504040204" pitchFamily="34" charset="0"/>
      <p:regular r:id="rId38"/>
      <p:bold r:id="rId39"/>
      <p:italic r:id="rId40"/>
      <p:boldItalic r:id="rId41"/>
    </p:embeddedFont>
    <p:embeddedFont>
      <p:font typeface="Roboto"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31D1204-8C36-495D-A802-8BAF9E8F9E4A}">
  <a:tblStyle styleId="{B31D1204-8C36-495D-A802-8BAF9E8F9E4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1" d="100"/>
          <a:sy n="121" d="100"/>
        </p:scale>
        <p:origin x="-102"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918633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4d7ee619bd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4d7ee619bd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d7ee619b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4d7ee619bd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d873a6edb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4d873a6ed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d873a6ed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4d873a6ed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4d873a6edb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4d873a6edb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4d873a6edb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4d873a6edb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d873a6edb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4d873a6ed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4d873a6edb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4d873a6edb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d873a6ed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4d873a6ed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4d873a6edb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4d873a6edb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c14ad7b1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c14ad7b1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4d7ee619bd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4d7ee619bd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4d873a6ed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4d873a6ed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4d7ee619bd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4d7ee619bd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4e54b08c7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4e54b08c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4e5f28603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4e5f2860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4e5f28603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4e5f28603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4e5f28603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4e5f28603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4de2d48a9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4de2d48a9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4de2d48a9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4de2d48a9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4de2d48a9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4de2d48a9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c14ad7b1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c14ad7b1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4de2d48a9f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4de2d48a9f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4de2d48a9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4de2d48a9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4de2d48a9f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4de2d48a9f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4e5f28603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4e5f28603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4d7ee619bd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4d7ee619bd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4d7ee619b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4d7ee619b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4c14ad7b1a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4c14ad7b1a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4d7ee619b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4d7ee619b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d7ee619b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d7ee619b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4c14ad7b1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4c14ad7b1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4d6cc88c5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4d6cc88c5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4c14ad7b1a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4c14ad7b1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ttjn1jVACk8"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QtphvUlwJMQ"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KJveHIkfZrE"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XGrxY0nlMgs"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aHZKG75IuHI"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27.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hyperlink" Target="http://www.youtube.com/watch?v=S2_uxjALgdE" TargetMode="External"/><Relationship Id="rId7" Type="http://schemas.openxmlformats.org/officeDocument/2006/relationships/hyperlink" Target="http://www.youtube.com/watch?v=q3pRnwHoR5Y"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hyperlink" Target="http://www.youtube.com/watch?v=qg8Z8SinIdE" TargetMode="External"/><Relationship Id="rId10" Type="http://schemas.openxmlformats.org/officeDocument/2006/relationships/image" Target="../media/image18.jpg"/><Relationship Id="rId4" Type="http://schemas.openxmlformats.org/officeDocument/2006/relationships/image" Target="../media/image15.jpg"/><Relationship Id="rId9" Type="http://schemas.openxmlformats.org/officeDocument/2006/relationships/hyperlink" Target="http://www.youtube.com/watch?v=ycfxSmZymY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sMP4IOR53cc"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ruM4Xxhx32U"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Ab9OZsDECZw"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v=-NJm4TJ2it0"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23.jpg"/><Relationship Id="rId5" Type="http://schemas.openxmlformats.org/officeDocument/2006/relationships/hyperlink" Target="http://www.youtube.com/watch?v=3_PYnWVoUzM" TargetMode="External"/><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www.youtube.com/watch?v=e2KK86bekNw"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b="1"/>
              <a:t>Cardiovascular System</a:t>
            </a:r>
            <a:endParaRPr sz="6000" b="1"/>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980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Blood: What is in the blood?</a:t>
            </a:r>
            <a:endParaRPr sz="3600" b="1"/>
          </a:p>
        </p:txBody>
      </p:sp>
      <p:sp>
        <p:nvSpPr>
          <p:cNvPr id="116" name="Google Shape;116;p22"/>
          <p:cNvSpPr txBox="1">
            <a:spLocks noGrp="1"/>
          </p:cNvSpPr>
          <p:nvPr>
            <p:ph type="body" idx="1"/>
          </p:nvPr>
        </p:nvSpPr>
        <p:spPr>
          <a:xfrm>
            <a:off x="98000" y="825825"/>
            <a:ext cx="6774900" cy="4317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u="sng">
                <a:solidFill>
                  <a:srgbClr val="222222"/>
                </a:solidFill>
                <a:highlight>
                  <a:srgbClr val="FFFFFF"/>
                </a:highlight>
                <a:latin typeface="Roboto"/>
                <a:ea typeface="Roboto"/>
                <a:cs typeface="Roboto"/>
                <a:sym typeface="Roboto"/>
              </a:rPr>
              <a:t>Plasma</a:t>
            </a:r>
            <a:r>
              <a:rPr lang="en">
                <a:solidFill>
                  <a:srgbClr val="222222"/>
                </a:solidFill>
                <a:highlight>
                  <a:srgbClr val="FFFFFF"/>
                </a:highlight>
                <a:latin typeface="Roboto"/>
                <a:ea typeface="Roboto"/>
                <a:cs typeface="Roboto"/>
                <a:sym typeface="Roboto"/>
              </a:rPr>
              <a:t>→ makes up 55% of the blood volume</a:t>
            </a:r>
            <a:endParaRPr>
              <a:solidFill>
                <a:srgbClr val="222222"/>
              </a:solidFill>
              <a:highlight>
                <a:srgbClr val="FFFFFF"/>
              </a:highlight>
              <a:latin typeface="Roboto"/>
              <a:ea typeface="Roboto"/>
              <a:cs typeface="Roboto"/>
              <a:sym typeface="Roboto"/>
            </a:endParaRPr>
          </a:p>
          <a:p>
            <a:pPr marL="457200" lvl="0" indent="0" algn="l" rtl="0">
              <a:lnSpc>
                <a:spcPct val="100000"/>
              </a:lnSpc>
              <a:spcBef>
                <a:spcPts val="1600"/>
              </a:spcBef>
              <a:spcAft>
                <a:spcPts val="0"/>
              </a:spcAft>
              <a:buNone/>
            </a:pPr>
            <a:r>
              <a:rPr lang="en">
                <a:solidFill>
                  <a:srgbClr val="222222"/>
                </a:solidFill>
                <a:highlight>
                  <a:srgbClr val="FFFFFF"/>
                </a:highlight>
                <a:latin typeface="Roboto"/>
                <a:ea typeface="Roboto"/>
                <a:cs typeface="Roboto"/>
                <a:sym typeface="Roboto"/>
              </a:rPr>
              <a:t>Of this → 91% water, 7% Blood Proteins, 2% Nutrients, Hormones and Electrolytes</a:t>
            </a:r>
            <a:endParaRPr>
              <a:solidFill>
                <a:srgbClr val="222222"/>
              </a:solidFill>
              <a:highlight>
                <a:srgbClr val="FFFFFF"/>
              </a:highlight>
              <a:latin typeface="Roboto"/>
              <a:ea typeface="Roboto"/>
              <a:cs typeface="Roboto"/>
              <a:sym typeface="Roboto"/>
            </a:endParaRPr>
          </a:p>
          <a:p>
            <a:pPr marL="457200" lvl="0" indent="0" algn="l" rtl="0">
              <a:lnSpc>
                <a:spcPct val="100000"/>
              </a:lnSpc>
              <a:spcBef>
                <a:spcPts val="1600"/>
              </a:spcBef>
              <a:spcAft>
                <a:spcPts val="0"/>
              </a:spcAft>
              <a:buNone/>
            </a:pPr>
            <a:endParaRPr>
              <a:solidFill>
                <a:srgbClr val="222222"/>
              </a:solidFill>
              <a:highlight>
                <a:srgbClr val="FFFFFF"/>
              </a:highlight>
              <a:latin typeface="Roboto"/>
              <a:ea typeface="Roboto"/>
              <a:cs typeface="Roboto"/>
              <a:sym typeface="Roboto"/>
            </a:endParaRPr>
          </a:p>
          <a:p>
            <a:pPr marL="0" lvl="0" indent="0" algn="l" rtl="0">
              <a:spcBef>
                <a:spcPts val="1600"/>
              </a:spcBef>
              <a:spcAft>
                <a:spcPts val="0"/>
              </a:spcAft>
              <a:buNone/>
            </a:pPr>
            <a:r>
              <a:rPr lang="en" b="1" u="sng">
                <a:solidFill>
                  <a:srgbClr val="222222"/>
                </a:solidFill>
                <a:highlight>
                  <a:srgbClr val="FFFFFF"/>
                </a:highlight>
                <a:latin typeface="Roboto"/>
                <a:ea typeface="Roboto"/>
                <a:cs typeface="Roboto"/>
                <a:sym typeface="Roboto"/>
              </a:rPr>
              <a:t>Erythrocytes→</a:t>
            </a:r>
            <a:r>
              <a:rPr lang="en">
                <a:solidFill>
                  <a:srgbClr val="222222"/>
                </a:solidFill>
                <a:highlight>
                  <a:srgbClr val="FFFFFF"/>
                </a:highlight>
                <a:latin typeface="Roboto"/>
                <a:ea typeface="Roboto"/>
                <a:cs typeface="Roboto"/>
                <a:sym typeface="Roboto"/>
              </a:rPr>
              <a:t>  makes up about 45% of the blood volume</a:t>
            </a:r>
            <a:endParaRPr>
              <a:solidFill>
                <a:srgbClr val="222222"/>
              </a:solidFill>
              <a:highlight>
                <a:srgbClr val="FFFFFF"/>
              </a:highlight>
              <a:latin typeface="Roboto"/>
              <a:ea typeface="Roboto"/>
              <a:cs typeface="Roboto"/>
              <a:sym typeface="Roboto"/>
            </a:endParaRPr>
          </a:p>
          <a:p>
            <a:pPr marL="0" lvl="0" indent="0" algn="l" rtl="0">
              <a:spcBef>
                <a:spcPts val="1600"/>
              </a:spcBef>
              <a:spcAft>
                <a:spcPts val="0"/>
              </a:spcAft>
              <a:buNone/>
            </a:pPr>
            <a:endParaRPr>
              <a:solidFill>
                <a:srgbClr val="222222"/>
              </a:solidFill>
              <a:highlight>
                <a:srgbClr val="FFFFFF"/>
              </a:highlight>
              <a:latin typeface="Roboto"/>
              <a:ea typeface="Roboto"/>
              <a:cs typeface="Roboto"/>
              <a:sym typeface="Roboto"/>
            </a:endParaRPr>
          </a:p>
          <a:p>
            <a:pPr marL="0" lvl="0" indent="0" algn="l" rtl="0">
              <a:spcBef>
                <a:spcPts val="1600"/>
              </a:spcBef>
              <a:spcAft>
                <a:spcPts val="0"/>
              </a:spcAft>
              <a:buNone/>
            </a:pPr>
            <a:r>
              <a:rPr lang="en" b="1" u="sng">
                <a:solidFill>
                  <a:srgbClr val="222222"/>
                </a:solidFill>
                <a:highlight>
                  <a:srgbClr val="FFFFFF"/>
                </a:highlight>
                <a:latin typeface="Roboto"/>
                <a:ea typeface="Roboto"/>
                <a:cs typeface="Roboto"/>
                <a:sym typeface="Roboto"/>
              </a:rPr>
              <a:t>Leukocytes</a:t>
            </a:r>
            <a:r>
              <a:rPr lang="en">
                <a:solidFill>
                  <a:srgbClr val="222222"/>
                </a:solidFill>
                <a:highlight>
                  <a:srgbClr val="FFFFFF"/>
                </a:highlight>
                <a:latin typeface="Roboto"/>
                <a:ea typeface="Roboto"/>
                <a:cs typeface="Roboto"/>
                <a:sym typeface="Roboto"/>
              </a:rPr>
              <a:t> &amp; </a:t>
            </a:r>
            <a:r>
              <a:rPr lang="en" b="1" u="sng">
                <a:solidFill>
                  <a:srgbClr val="222222"/>
                </a:solidFill>
                <a:highlight>
                  <a:srgbClr val="FFFFFF"/>
                </a:highlight>
                <a:latin typeface="Roboto"/>
                <a:ea typeface="Roboto"/>
                <a:cs typeface="Roboto"/>
                <a:sym typeface="Roboto"/>
              </a:rPr>
              <a:t>Platelets</a:t>
            </a:r>
            <a:r>
              <a:rPr lang="en">
                <a:solidFill>
                  <a:srgbClr val="222222"/>
                </a:solidFill>
                <a:highlight>
                  <a:srgbClr val="FFFFFF"/>
                </a:highlight>
                <a:latin typeface="Roboto"/>
                <a:ea typeface="Roboto"/>
                <a:cs typeface="Roboto"/>
                <a:sym typeface="Roboto"/>
              </a:rPr>
              <a:t> → makes up less than 1% of the blood volume</a:t>
            </a:r>
            <a:endParaRPr>
              <a:solidFill>
                <a:srgbClr val="222222"/>
              </a:solidFill>
              <a:highlight>
                <a:srgbClr val="FFFFFF"/>
              </a:highlight>
              <a:latin typeface="Roboto"/>
              <a:ea typeface="Roboto"/>
              <a:cs typeface="Roboto"/>
              <a:sym typeface="Roboto"/>
            </a:endParaRPr>
          </a:p>
          <a:p>
            <a:pPr marL="0" lvl="0" indent="0" algn="l" rtl="0">
              <a:spcBef>
                <a:spcPts val="1600"/>
              </a:spcBef>
              <a:spcAft>
                <a:spcPts val="1600"/>
              </a:spcAft>
              <a:buNone/>
            </a:pPr>
            <a:endParaRPr>
              <a:solidFill>
                <a:srgbClr val="222222"/>
              </a:solidFill>
              <a:highlight>
                <a:srgbClr val="FFFFFF"/>
              </a:highlight>
              <a:latin typeface="Roboto"/>
              <a:ea typeface="Roboto"/>
              <a:cs typeface="Roboto"/>
              <a:sym typeface="Roboto"/>
            </a:endParaRPr>
          </a:p>
        </p:txBody>
      </p:sp>
      <p:pic>
        <p:nvPicPr>
          <p:cNvPr id="117" name="Google Shape;117;p22"/>
          <p:cNvPicPr preferRelativeResize="0"/>
          <p:nvPr/>
        </p:nvPicPr>
        <p:blipFill rotWithShape="1">
          <a:blip r:embed="rId3">
            <a:alphaModFix/>
          </a:blip>
          <a:srcRect l="9563" r="9869"/>
          <a:stretch/>
        </p:blipFill>
        <p:spPr>
          <a:xfrm>
            <a:off x="6872950" y="170550"/>
            <a:ext cx="2271050" cy="461390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24" name="Google Shape;124;p23"/>
          <p:cNvPicPr preferRelativeResize="0"/>
          <p:nvPr/>
        </p:nvPicPr>
        <p:blipFill>
          <a:blip r:embed="rId3">
            <a:alphaModFix/>
          </a:blip>
          <a:stretch>
            <a:fillRect/>
          </a:stretch>
        </p:blipFill>
        <p:spPr>
          <a:xfrm>
            <a:off x="1359325" y="123813"/>
            <a:ext cx="6515100" cy="5019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 of us have immune systems, some different than others! All of our cells are covered in antigens.</a:t>
            </a:r>
            <a:endParaRPr/>
          </a:p>
          <a:p>
            <a:pPr marL="0" lvl="0" indent="0" algn="l" rtl="0">
              <a:spcBef>
                <a:spcPts val="0"/>
              </a:spcBef>
              <a:spcAft>
                <a:spcPts val="0"/>
              </a:spcAft>
              <a:buNone/>
            </a:pPr>
            <a:endParaRPr/>
          </a:p>
          <a:p>
            <a:pPr marL="0" lvl="0" indent="0" algn="l" rtl="0">
              <a:spcBef>
                <a:spcPts val="0"/>
              </a:spcBef>
              <a:spcAft>
                <a:spcPts val="0"/>
              </a:spcAft>
              <a:buNone/>
            </a:pPr>
            <a:r>
              <a:rPr lang="en" i="1" u="sng"/>
              <a:t>Antigens:</a:t>
            </a:r>
            <a:r>
              <a:rPr lang="en"/>
              <a:t> substances that cause an immune response in the body by identifying substances in or markers on cells. </a:t>
            </a:r>
            <a:endParaRPr/>
          </a:p>
          <a:p>
            <a:pPr marL="914400" lvl="0" indent="-406400" algn="l" rtl="0">
              <a:spcBef>
                <a:spcPts val="0"/>
              </a:spcBef>
              <a:spcAft>
                <a:spcPts val="0"/>
              </a:spcAft>
              <a:buSzPts val="2800"/>
              <a:buChar char="●"/>
            </a:pPr>
            <a:r>
              <a:rPr lang="en"/>
              <a:t>When it detects something not familiar it triggers the release of antibodies that tag foreign body and mark them for termination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311700" y="0"/>
            <a:ext cx="8520600" cy="5037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t>2 main types of Antigens → called Agglutinogens</a:t>
            </a:r>
            <a:endParaRPr u="sng"/>
          </a:p>
          <a:p>
            <a:pPr marL="0" lvl="0" indent="0" algn="ctr" rtl="0">
              <a:spcBef>
                <a:spcPts val="0"/>
              </a:spcBef>
              <a:spcAft>
                <a:spcPts val="0"/>
              </a:spcAft>
              <a:buNone/>
            </a:pPr>
            <a:endParaRPr u="sng"/>
          </a:p>
          <a:p>
            <a:pPr marL="0" lvl="0" indent="0" algn="ctr" rtl="0">
              <a:spcBef>
                <a:spcPts val="0"/>
              </a:spcBef>
              <a:spcAft>
                <a:spcPts val="0"/>
              </a:spcAft>
              <a:buNone/>
            </a:pPr>
            <a:r>
              <a:rPr lang="en" u="sng"/>
              <a:t>A									B</a:t>
            </a:r>
            <a:endParaRPr u="sng"/>
          </a:p>
          <a:p>
            <a:pPr marL="0" lvl="0" indent="0" algn="ctr" rtl="0">
              <a:spcBef>
                <a:spcPts val="0"/>
              </a:spcBef>
              <a:spcAft>
                <a:spcPts val="0"/>
              </a:spcAft>
              <a:buNone/>
            </a:pPr>
            <a:endParaRPr/>
          </a:p>
          <a:p>
            <a:pPr marL="0" lvl="0" indent="0" algn="ctr" rtl="0">
              <a:spcBef>
                <a:spcPts val="0"/>
              </a:spcBef>
              <a:spcAft>
                <a:spcPts val="0"/>
              </a:spcAft>
              <a:buNone/>
            </a:pPr>
            <a:r>
              <a:rPr lang="en"/>
              <a:t>You can have 1 of these antigens, both or neither of these. </a:t>
            </a:r>
            <a:endParaRPr/>
          </a:p>
          <a:p>
            <a:pPr marL="0" lvl="0" indent="0" algn="ctr" rtl="0">
              <a:spcBef>
                <a:spcPts val="0"/>
              </a:spcBef>
              <a:spcAft>
                <a:spcPts val="0"/>
              </a:spcAft>
              <a:buNone/>
            </a:pPr>
            <a:endParaRPr/>
          </a:p>
          <a:p>
            <a:pPr marL="0" lvl="0" indent="0" algn="ctr" rtl="0">
              <a:spcBef>
                <a:spcPts val="0"/>
              </a:spcBef>
              <a:spcAft>
                <a:spcPts val="0"/>
              </a:spcAft>
              <a:buNone/>
            </a:pPr>
            <a:r>
              <a:rPr lang="en"/>
              <a:t>If you have one of these, you don't have any antibody for it. So your body will attack it!!!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311700" y="445025"/>
            <a:ext cx="8520600" cy="421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graphicFrame>
        <p:nvGraphicFramePr>
          <p:cNvPr id="140" name="Google Shape;140;p26"/>
          <p:cNvGraphicFramePr/>
          <p:nvPr/>
        </p:nvGraphicFramePr>
        <p:xfrm>
          <a:off x="884950" y="1172750"/>
          <a:ext cx="3000000" cy="3000000"/>
        </p:xfrm>
        <a:graphic>
          <a:graphicData uri="http://schemas.openxmlformats.org/drawingml/2006/table">
            <a:tbl>
              <a:tblPr>
                <a:noFill/>
                <a:tableStyleId>{B31D1204-8C36-495D-A802-8BAF9E8F9E4A}</a:tableStyleId>
              </a:tblPr>
              <a:tblGrid>
                <a:gridCol w="1447800"/>
                <a:gridCol w="1447800"/>
                <a:gridCol w="1447800"/>
                <a:gridCol w="1447800"/>
                <a:gridCol w="1447800"/>
              </a:tblGrid>
              <a:tr h="77085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a:t>Blood Group</a:t>
                      </a: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a:t>Blood Group</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a:solidFill>
                            <a:schemeClr val="dk1"/>
                          </a:solidFill>
                        </a:rPr>
                        <a:t>Blood Group</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a:solidFill>
                            <a:schemeClr val="dk1"/>
                          </a:solidFill>
                        </a:rPr>
                        <a:t>Blood Group</a:t>
                      </a:r>
                      <a:endParaRPr/>
                    </a:p>
                  </a:txBody>
                  <a:tcPr marL="91425" marR="91425" marT="91425" marB="91425"/>
                </a:tc>
              </a:tr>
              <a:tr h="770850">
                <a:tc>
                  <a:txBody>
                    <a:bodyPr/>
                    <a:lstStyle/>
                    <a:p>
                      <a:pPr marL="0" lvl="0" indent="0" algn="l" rtl="0">
                        <a:spcBef>
                          <a:spcPts val="0"/>
                        </a:spcBef>
                        <a:spcAft>
                          <a:spcPts val="0"/>
                        </a:spcAft>
                        <a:buNone/>
                      </a:pPr>
                      <a:r>
                        <a:rPr lang="en"/>
                        <a:t>Antigens in Red Blood Cell</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r>
              <a:tr h="770850">
                <a:tc>
                  <a:txBody>
                    <a:bodyPr/>
                    <a:lstStyle/>
                    <a:p>
                      <a:pPr marL="0" lvl="0" indent="0" algn="l" rtl="0">
                        <a:spcBef>
                          <a:spcPts val="0"/>
                        </a:spcBef>
                        <a:spcAft>
                          <a:spcPts val="0"/>
                        </a:spcAft>
                        <a:buClr>
                          <a:schemeClr val="dk1"/>
                        </a:buClr>
                        <a:buSzPts val="1100"/>
                        <a:buFont typeface="Arial"/>
                        <a:buNone/>
                      </a:pPr>
                      <a:r>
                        <a:rPr lang="en">
                          <a:solidFill>
                            <a:schemeClr val="dk1"/>
                          </a:solidFill>
                        </a:rPr>
                        <a:t>Red Blood Cell Type</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r>
              <a:tr h="770850">
                <a:tc>
                  <a:txBody>
                    <a:bodyPr/>
                    <a:lstStyle/>
                    <a:p>
                      <a:pPr marL="0" lvl="0" indent="0" algn="l" rtl="0">
                        <a:spcBef>
                          <a:spcPts val="0"/>
                        </a:spcBef>
                        <a:spcAft>
                          <a:spcPts val="0"/>
                        </a:spcAft>
                        <a:buClr>
                          <a:schemeClr val="dk1"/>
                        </a:buClr>
                        <a:buSzPts val="1100"/>
                        <a:buFont typeface="Arial"/>
                        <a:buNone/>
                      </a:pPr>
                      <a:r>
                        <a:rPr lang="en">
                          <a:solidFill>
                            <a:schemeClr val="dk1"/>
                          </a:solidFill>
                        </a:rPr>
                        <a:t>Antibodies in the Plasma</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xfrm>
            <a:off x="311700" y="0"/>
            <a:ext cx="8520600" cy="492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Another type of antigen we have is call Rhesus, or known as the Rh system  (collection of 45 antigens produced as a group, you get all 45 or none)</a:t>
            </a:r>
            <a:endParaRPr/>
          </a:p>
          <a:p>
            <a:pPr marL="0" lvl="0" indent="0" algn="l" rtl="0">
              <a:spcBef>
                <a:spcPts val="0"/>
              </a:spcBef>
              <a:spcAft>
                <a:spcPts val="0"/>
              </a:spcAft>
              <a:buNone/>
            </a:pPr>
            <a:r>
              <a:rPr lang="en"/>
              <a:t>		</a:t>
            </a:r>
            <a:endParaRPr/>
          </a:p>
          <a:p>
            <a:pPr marL="0" lvl="0" indent="0" algn="l" rtl="0">
              <a:spcBef>
                <a:spcPts val="0"/>
              </a:spcBef>
              <a:spcAft>
                <a:spcPts val="0"/>
              </a:spcAft>
              <a:buNone/>
            </a:pPr>
            <a:r>
              <a:rPr lang="en"/>
              <a:t>		We either have this antigen or we don’t</a:t>
            </a:r>
            <a:endParaRPr/>
          </a:p>
          <a:p>
            <a:pPr marL="0" lvl="0" indent="0" algn="l" rtl="0">
              <a:spcBef>
                <a:spcPts val="0"/>
              </a:spcBef>
              <a:spcAft>
                <a:spcPts val="0"/>
              </a:spcAft>
              <a:buNone/>
            </a:pPr>
            <a:endParaRPr/>
          </a:p>
          <a:p>
            <a:pPr marL="0" lvl="0" indent="0" algn="l" rtl="0">
              <a:spcBef>
                <a:spcPts val="0"/>
              </a:spcBef>
              <a:spcAft>
                <a:spcPts val="0"/>
              </a:spcAft>
              <a:buNone/>
            </a:pPr>
            <a:r>
              <a:rPr lang="en"/>
              <a:t>		Have it						Do Not Have It																	</a:t>
            </a:r>
            <a:endParaRPr/>
          </a:p>
          <a:p>
            <a:pPr marL="0" lvl="0" indent="0" algn="l" rtl="0">
              <a:spcBef>
                <a:spcPts val="0"/>
              </a:spcBef>
              <a:spcAft>
                <a:spcPts val="0"/>
              </a:spcAft>
              <a:buNone/>
            </a:pPr>
            <a:r>
              <a:rPr lang="en"/>
              <a:t>		Rh +									Rh -</a:t>
            </a:r>
            <a:endParaRPr/>
          </a:p>
        </p:txBody>
      </p:sp>
      <p:cxnSp>
        <p:nvCxnSpPr>
          <p:cNvPr id="146" name="Google Shape;146;p27"/>
          <p:cNvCxnSpPr/>
          <p:nvPr/>
        </p:nvCxnSpPr>
        <p:spPr>
          <a:xfrm>
            <a:off x="1746675" y="3136375"/>
            <a:ext cx="0" cy="444000"/>
          </a:xfrm>
          <a:prstGeom prst="straightConnector1">
            <a:avLst/>
          </a:prstGeom>
          <a:noFill/>
          <a:ln w="28575" cap="flat" cmpd="sng">
            <a:solidFill>
              <a:schemeClr val="dk2"/>
            </a:solidFill>
            <a:prstDash val="solid"/>
            <a:round/>
            <a:headEnd type="none" w="med" len="med"/>
            <a:tailEnd type="triangle" w="med" len="med"/>
          </a:ln>
        </p:spPr>
      </p:cxnSp>
      <p:cxnSp>
        <p:nvCxnSpPr>
          <p:cNvPr id="147" name="Google Shape;147;p27"/>
          <p:cNvCxnSpPr/>
          <p:nvPr/>
        </p:nvCxnSpPr>
        <p:spPr>
          <a:xfrm>
            <a:off x="6154750" y="3088125"/>
            <a:ext cx="0" cy="444000"/>
          </a:xfrm>
          <a:prstGeom prst="straightConnector1">
            <a:avLst/>
          </a:prstGeom>
          <a:noFill/>
          <a:ln w="28575" cap="flat" cmpd="sng">
            <a:solidFill>
              <a:schemeClr val="dk2"/>
            </a:solidFill>
            <a:prstDash val="solid"/>
            <a:round/>
            <a:headEnd type="none" w="med" len="med"/>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graphicFrame>
        <p:nvGraphicFramePr>
          <p:cNvPr id="152" name="Google Shape;152;p28"/>
          <p:cNvGraphicFramePr/>
          <p:nvPr/>
        </p:nvGraphicFramePr>
        <p:xfrm>
          <a:off x="659100" y="0"/>
          <a:ext cx="3000000" cy="3000000"/>
        </p:xfrm>
        <a:graphic>
          <a:graphicData uri="http://schemas.openxmlformats.org/drawingml/2006/table">
            <a:tbl>
              <a:tblPr>
                <a:noFill/>
                <a:tableStyleId>{B31D1204-8C36-495D-A802-8BAF9E8F9E4A}</a:tableStyleId>
              </a:tblPr>
              <a:tblGrid>
                <a:gridCol w="1801025"/>
                <a:gridCol w="1406300"/>
                <a:gridCol w="1483500"/>
                <a:gridCol w="1483500"/>
                <a:gridCol w="1483500"/>
              </a:tblGrid>
              <a:tr h="80822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a:t>Blood Group</a:t>
                      </a:r>
                      <a:endParaRPr/>
                    </a:p>
                    <a:p>
                      <a:pPr marL="0" lvl="0" indent="0" algn="l" rtl="0">
                        <a:spcBef>
                          <a:spcPts val="0"/>
                        </a:spcBef>
                        <a:spcAft>
                          <a:spcPts val="0"/>
                        </a:spcAft>
                        <a:buNone/>
                      </a:pPr>
                      <a:r>
                        <a:rPr lang="en" sz="2400"/>
                        <a:t>     A</a:t>
                      </a:r>
                      <a:endParaRPr sz="2400"/>
                    </a:p>
                  </a:txBody>
                  <a:tcPr marL="91425" marR="91425" marT="91425" marB="91425"/>
                </a:tc>
                <a:tc>
                  <a:txBody>
                    <a:bodyPr/>
                    <a:lstStyle/>
                    <a:p>
                      <a:pPr marL="0" lvl="0" indent="0" algn="l" rtl="0">
                        <a:spcBef>
                          <a:spcPts val="0"/>
                        </a:spcBef>
                        <a:spcAft>
                          <a:spcPts val="0"/>
                        </a:spcAft>
                        <a:buNone/>
                      </a:pPr>
                      <a:r>
                        <a:rPr lang="en"/>
                        <a:t>Blood Group</a:t>
                      </a:r>
                      <a:endParaRPr/>
                    </a:p>
                    <a:p>
                      <a:pPr marL="0" lvl="0" indent="0" algn="l" rtl="0">
                        <a:spcBef>
                          <a:spcPts val="0"/>
                        </a:spcBef>
                        <a:spcAft>
                          <a:spcPts val="0"/>
                        </a:spcAft>
                        <a:buClr>
                          <a:schemeClr val="dk1"/>
                        </a:buClr>
                        <a:buSzPts val="1100"/>
                        <a:buFont typeface="Arial"/>
                        <a:buNone/>
                      </a:pPr>
                      <a:r>
                        <a:rPr lang="en" sz="2400">
                          <a:solidFill>
                            <a:schemeClr val="dk1"/>
                          </a:solidFill>
                        </a:rPr>
                        <a:t>     B</a:t>
                      </a:r>
                      <a:endParaRPr/>
                    </a:p>
                  </a:txBody>
                  <a:tcPr marL="91425" marR="91425" marT="91425" marB="91425"/>
                </a:tc>
                <a:tc>
                  <a:txBody>
                    <a:bodyPr/>
                    <a:lstStyle/>
                    <a:p>
                      <a:pPr marL="0" lvl="0" indent="0" algn="l" rtl="0">
                        <a:spcBef>
                          <a:spcPts val="0"/>
                        </a:spcBef>
                        <a:spcAft>
                          <a:spcPts val="0"/>
                        </a:spcAft>
                        <a:buNone/>
                      </a:pPr>
                      <a:r>
                        <a:rPr lang="en">
                          <a:solidFill>
                            <a:schemeClr val="dk1"/>
                          </a:solidFill>
                        </a:rPr>
                        <a:t>Blood Group</a:t>
                      </a:r>
                      <a:endParaRPr>
                        <a:solidFill>
                          <a:schemeClr val="dk1"/>
                        </a:solidFill>
                      </a:endParaRPr>
                    </a:p>
                    <a:p>
                      <a:pPr marL="0" lvl="0" indent="0" algn="l" rtl="0">
                        <a:spcBef>
                          <a:spcPts val="0"/>
                        </a:spcBef>
                        <a:spcAft>
                          <a:spcPts val="0"/>
                        </a:spcAft>
                        <a:buNone/>
                      </a:pPr>
                      <a:r>
                        <a:rPr lang="en" sz="2400">
                          <a:solidFill>
                            <a:schemeClr val="dk1"/>
                          </a:solidFill>
                        </a:rPr>
                        <a:t>   AB</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Blood Group</a:t>
                      </a:r>
                      <a:endParaRPr>
                        <a:solidFill>
                          <a:schemeClr val="dk1"/>
                        </a:solidFill>
                      </a:endParaRPr>
                    </a:p>
                    <a:p>
                      <a:pPr marL="0" lvl="0" indent="0" algn="l" rtl="0">
                        <a:spcBef>
                          <a:spcPts val="0"/>
                        </a:spcBef>
                        <a:spcAft>
                          <a:spcPts val="0"/>
                        </a:spcAft>
                        <a:buNone/>
                      </a:pPr>
                      <a:r>
                        <a:rPr lang="en">
                          <a:solidFill>
                            <a:schemeClr val="dk1"/>
                          </a:solidFill>
                        </a:rPr>
                        <a:t>      </a:t>
                      </a:r>
                      <a:r>
                        <a:rPr lang="en" sz="2400">
                          <a:solidFill>
                            <a:schemeClr val="dk1"/>
                          </a:solidFill>
                        </a:rPr>
                        <a:t>O</a:t>
                      </a:r>
                      <a:endParaRPr>
                        <a:solidFill>
                          <a:schemeClr val="dk1"/>
                        </a:solidFill>
                      </a:endParaRPr>
                    </a:p>
                  </a:txBody>
                  <a:tcPr marL="91425" marR="91425" marT="91425" marB="91425"/>
                </a:tc>
              </a:tr>
              <a:tr h="808225">
                <a:tc>
                  <a:txBody>
                    <a:bodyPr/>
                    <a:lstStyle/>
                    <a:p>
                      <a:pPr marL="0" lvl="0" indent="0" algn="l" rtl="0">
                        <a:spcBef>
                          <a:spcPts val="0"/>
                        </a:spcBef>
                        <a:spcAft>
                          <a:spcPts val="0"/>
                        </a:spcAft>
                        <a:buNone/>
                      </a:pPr>
                      <a:r>
                        <a:rPr lang="en"/>
                        <a:t>Antigens in Red Blood Cell</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 sz="2400">
                          <a:solidFill>
                            <a:schemeClr val="dk1"/>
                          </a:solidFill>
                        </a:rPr>
                        <a:t>A</a:t>
                      </a: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2400">
                          <a:solidFill>
                            <a:schemeClr val="dk1"/>
                          </a:solidFill>
                        </a:rPr>
                        <a:t>B</a:t>
                      </a: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2400">
                          <a:solidFill>
                            <a:schemeClr val="dk1"/>
                          </a:solidFill>
                        </a:rPr>
                        <a:t>AB</a:t>
                      </a:r>
                      <a:endParaRPr>
                        <a:solidFill>
                          <a:schemeClr val="dk1"/>
                        </a:solidFill>
                      </a:endParaRPr>
                    </a:p>
                    <a:p>
                      <a:pPr marL="0" lvl="0" indent="0" algn="ctr" rtl="0">
                        <a:spcBef>
                          <a:spcPts val="0"/>
                        </a:spcBef>
                        <a:spcAft>
                          <a:spcPts val="0"/>
                        </a:spcAft>
                        <a:buNone/>
                      </a:pP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2400">
                          <a:solidFill>
                            <a:schemeClr val="dk1"/>
                          </a:solidFill>
                        </a:rPr>
                        <a:t>NONE</a:t>
                      </a:r>
                      <a:endParaRPr>
                        <a:solidFill>
                          <a:schemeClr val="dk1"/>
                        </a:solidFill>
                      </a:endParaRPr>
                    </a:p>
                    <a:p>
                      <a:pPr marL="0" lvl="0" indent="0" algn="ctr" rtl="0">
                        <a:spcBef>
                          <a:spcPts val="0"/>
                        </a:spcBef>
                        <a:spcAft>
                          <a:spcPts val="0"/>
                        </a:spcAft>
                        <a:buNone/>
                      </a:pPr>
                      <a:endParaRPr/>
                    </a:p>
                  </a:txBody>
                  <a:tcPr marL="91425" marR="91425" marT="91425" marB="91425">
                    <a:lnB w="9525" cap="flat" cmpd="sng">
                      <a:solidFill>
                        <a:srgbClr val="9E9E9E"/>
                      </a:solidFill>
                      <a:prstDash val="solid"/>
                      <a:round/>
                      <a:headEnd type="none" w="sm" len="sm"/>
                      <a:tailEnd type="none" w="sm" len="sm"/>
                    </a:lnB>
                  </a:tcPr>
                </a:tc>
              </a:tr>
              <a:tr h="808225">
                <a:tc>
                  <a:txBody>
                    <a:bodyPr/>
                    <a:lstStyle/>
                    <a:p>
                      <a:pPr marL="0" lvl="0" indent="0" algn="l" rtl="0">
                        <a:spcBef>
                          <a:spcPts val="0"/>
                        </a:spcBef>
                        <a:spcAft>
                          <a:spcPts val="0"/>
                        </a:spcAft>
                        <a:buNone/>
                      </a:pPr>
                      <a:r>
                        <a:rPr lang="en">
                          <a:solidFill>
                            <a:schemeClr val="dk1"/>
                          </a:solidFill>
                        </a:rPr>
                        <a:t>Red Blood Cell Type</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 sz="2400">
                          <a:solidFill>
                            <a:schemeClr val="dk1"/>
                          </a:solidFill>
                        </a:rPr>
                        <a:t>A</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400">
                          <a:solidFill>
                            <a:schemeClr val="dk1"/>
                          </a:solidFill>
                        </a:rPr>
                        <a:t>B</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400">
                          <a:solidFill>
                            <a:schemeClr val="dk1"/>
                          </a:solidFill>
                        </a:rPr>
                        <a:t>AB</a:t>
                      </a:r>
                      <a:endParaRPr>
                        <a:solidFill>
                          <a:schemeClr val="dk1"/>
                        </a:solidFill>
                      </a:endParaRPr>
                    </a:p>
                    <a:p>
                      <a:pPr marL="0" lvl="0" indent="0" algn="ctr"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400">
                          <a:solidFill>
                            <a:schemeClr val="dk1"/>
                          </a:solidFill>
                        </a:rPr>
                        <a:t>O</a:t>
                      </a:r>
                      <a:endParaRPr>
                        <a:solidFill>
                          <a:schemeClr val="dk1"/>
                        </a:solidFill>
                      </a:endParaRPr>
                    </a:p>
                    <a:p>
                      <a:pPr marL="0" lvl="0" indent="0" algn="ctr"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808225">
                <a:tc>
                  <a:txBody>
                    <a:bodyPr/>
                    <a:lstStyle/>
                    <a:p>
                      <a:pPr marL="0" lvl="0" indent="0" algn="l" rtl="0">
                        <a:spcBef>
                          <a:spcPts val="0"/>
                        </a:spcBef>
                        <a:spcAft>
                          <a:spcPts val="0"/>
                        </a:spcAft>
                        <a:buNone/>
                      </a:pPr>
                      <a:r>
                        <a:rPr lang="en">
                          <a:solidFill>
                            <a:schemeClr val="dk1"/>
                          </a:solidFill>
                        </a:rPr>
                        <a:t>Antibodies in the Plasma</a:t>
                      </a:r>
                      <a:endParaRPr>
                        <a:solidFill>
                          <a:schemeClr val="dk1"/>
                        </a:solidFill>
                      </a:endParaRPr>
                    </a:p>
                    <a:p>
                      <a:pPr marL="0" lvl="0" indent="0" algn="l" rtl="0">
                        <a:spcBef>
                          <a:spcPts val="0"/>
                        </a:spcBef>
                        <a:spcAft>
                          <a:spcPts val="0"/>
                        </a:spcAft>
                        <a:buNone/>
                      </a:pPr>
                      <a:r>
                        <a:rPr lang="en">
                          <a:solidFill>
                            <a:schemeClr val="dk1"/>
                          </a:solidFill>
                        </a:rPr>
                        <a:t>(who they attack)</a:t>
                      </a:r>
                      <a:endParaRPr>
                        <a:solidFill>
                          <a:schemeClr val="dk1"/>
                        </a:solidFill>
                      </a:endParaRPr>
                    </a:p>
                  </a:txBody>
                  <a:tcPr marL="91425" marR="91425" marT="91425" marB="91425">
                    <a:lnR w="9525" cap="flat" cmpd="sng">
                      <a:solidFill>
                        <a:srgbClr val="9E9E9E"/>
                      </a:solidFill>
                      <a:prstDash val="solid"/>
                      <a:round/>
                      <a:headEnd type="none" w="sm" len="sm"/>
                      <a:tailEnd type="none" w="sm" len="sm"/>
                    </a:lnR>
                    <a:lnB w="381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400">
                          <a:solidFill>
                            <a:schemeClr val="dk1"/>
                          </a:solidFill>
                        </a:rPr>
                        <a:t>Anti- B</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400">
                          <a:solidFill>
                            <a:schemeClr val="dk1"/>
                          </a:solidFill>
                        </a:rPr>
                        <a:t>Anti- A</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400">
                          <a:solidFill>
                            <a:schemeClr val="dk1"/>
                          </a:solidFill>
                        </a:rPr>
                        <a:t>NONE</a:t>
                      </a:r>
                      <a:endParaRPr>
                        <a:solidFill>
                          <a:schemeClr val="dk1"/>
                        </a:solidFill>
                      </a:endParaRPr>
                    </a:p>
                    <a:p>
                      <a:pPr marL="0" lvl="0" indent="0" algn="ctr"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400">
                          <a:solidFill>
                            <a:schemeClr val="dk1"/>
                          </a:solidFill>
                        </a:rPr>
                        <a:t>Anti- A </a:t>
                      </a:r>
                      <a:r>
                        <a:rPr lang="en">
                          <a:solidFill>
                            <a:schemeClr val="dk1"/>
                          </a:solidFill>
                        </a:rPr>
                        <a:t>and </a:t>
                      </a:r>
                      <a:endParaRPr>
                        <a:solidFill>
                          <a:schemeClr val="dk1"/>
                        </a:solidFill>
                      </a:endParaRPr>
                    </a:p>
                    <a:p>
                      <a:pPr marL="0" lvl="0" indent="0" algn="ctr" rtl="0">
                        <a:spcBef>
                          <a:spcPts val="0"/>
                        </a:spcBef>
                        <a:spcAft>
                          <a:spcPts val="0"/>
                        </a:spcAft>
                        <a:buNone/>
                      </a:pPr>
                      <a:r>
                        <a:rPr lang="en" sz="2400">
                          <a:solidFill>
                            <a:schemeClr val="dk1"/>
                          </a:solidFill>
                        </a:rPr>
                        <a:t>Anti- B</a:t>
                      </a:r>
                      <a:endParaRPr sz="2400">
                        <a:solidFill>
                          <a:schemeClr val="dk1"/>
                        </a:solidFill>
                      </a:endParaRPr>
                    </a:p>
                    <a:p>
                      <a:pPr marL="0" lvl="0" indent="0" algn="ctr"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r>
              <a:tr h="808225">
                <a:tc>
                  <a:txBody>
                    <a:bodyPr/>
                    <a:lstStyle/>
                    <a:p>
                      <a:pPr marL="0" lvl="0" indent="0" algn="l" rtl="0">
                        <a:spcBef>
                          <a:spcPts val="0"/>
                        </a:spcBef>
                        <a:spcAft>
                          <a:spcPts val="0"/>
                        </a:spcAft>
                        <a:buNone/>
                      </a:pPr>
                      <a:r>
                        <a:rPr lang="en">
                          <a:solidFill>
                            <a:schemeClr val="dk1"/>
                          </a:solidFill>
                        </a:rPr>
                        <a:t>Rhesus Antigen</a:t>
                      </a:r>
                      <a:endParaRPr>
                        <a:solidFill>
                          <a:schemeClr val="dk1"/>
                        </a:solidFill>
                      </a:endParaRPr>
                    </a:p>
                    <a:p>
                      <a:pPr marL="0" lvl="0" indent="0" algn="l" rtl="0">
                        <a:spcBef>
                          <a:spcPts val="0"/>
                        </a:spcBef>
                        <a:spcAft>
                          <a:spcPts val="0"/>
                        </a:spcAft>
                        <a:buNone/>
                      </a:pPr>
                      <a:r>
                        <a:rPr lang="en">
                          <a:solidFill>
                            <a:schemeClr val="dk1"/>
                          </a:solidFill>
                        </a:rPr>
                        <a:t>Present  (+)</a:t>
                      </a:r>
                      <a:endParaRPr>
                        <a:solidFill>
                          <a:schemeClr val="dk1"/>
                        </a:solidFill>
                      </a:endParaRPr>
                    </a:p>
                    <a:p>
                      <a:pPr marL="0" lvl="0" indent="0" algn="l" rtl="0">
                        <a:spcBef>
                          <a:spcPts val="0"/>
                        </a:spcBef>
                        <a:spcAft>
                          <a:spcPts val="0"/>
                        </a:spcAft>
                        <a:buNone/>
                      </a:pPr>
                      <a:r>
                        <a:rPr lang="en">
                          <a:solidFill>
                            <a:schemeClr val="dk1"/>
                          </a:solidFill>
                        </a:rPr>
                        <a:t> **85% of people</a:t>
                      </a:r>
                      <a:endParaRPr>
                        <a:solidFill>
                          <a:schemeClr val="dk1"/>
                        </a:solidFill>
                      </a:endParaRPr>
                    </a:p>
                  </a:txBody>
                  <a:tcPr marL="91425" marR="91425" marT="91425" marB="91425">
                    <a:lnR w="9525"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 sz="2400">
                          <a:solidFill>
                            <a:schemeClr val="dk1"/>
                          </a:solidFill>
                        </a:rPr>
                        <a:t>A+</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400">
                          <a:solidFill>
                            <a:schemeClr val="dk1"/>
                          </a:solidFill>
                        </a:rPr>
                        <a:t>B+</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400">
                          <a:solidFill>
                            <a:schemeClr val="dk1"/>
                          </a:solidFill>
                        </a:rPr>
                        <a:t>AB+</a:t>
                      </a:r>
                      <a:endParaRPr>
                        <a:solidFill>
                          <a:schemeClr val="dk1"/>
                        </a:solidFill>
                      </a:endParaRPr>
                    </a:p>
                    <a:p>
                      <a:pPr marL="0" lvl="0" indent="0" algn="ctr"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400">
                          <a:solidFill>
                            <a:schemeClr val="dk1"/>
                          </a:solidFill>
                        </a:rPr>
                        <a:t>O+</a:t>
                      </a:r>
                      <a:endParaRPr>
                        <a:solidFill>
                          <a:schemeClr val="dk1"/>
                        </a:solidFill>
                      </a:endParaRPr>
                    </a:p>
                    <a:p>
                      <a:pPr marL="0" lvl="0" indent="0" algn="ctr"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808225">
                <a:tc>
                  <a:txBody>
                    <a:bodyPr/>
                    <a:lstStyle/>
                    <a:p>
                      <a:pPr marL="0" lvl="0" indent="0" algn="l" rtl="0">
                        <a:spcBef>
                          <a:spcPts val="0"/>
                        </a:spcBef>
                        <a:spcAft>
                          <a:spcPts val="0"/>
                        </a:spcAft>
                        <a:buClr>
                          <a:schemeClr val="dk1"/>
                        </a:buClr>
                        <a:buSzPts val="1100"/>
                        <a:buFont typeface="Arial"/>
                        <a:buNone/>
                      </a:pPr>
                      <a:r>
                        <a:rPr lang="en">
                          <a:solidFill>
                            <a:schemeClr val="dk1"/>
                          </a:solidFill>
                        </a:rPr>
                        <a:t>Rhesus Antigen</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Absent   (-)</a:t>
                      </a:r>
                      <a:endParaRPr>
                        <a:solidFill>
                          <a:schemeClr val="dk1"/>
                        </a:solidFill>
                      </a:endParaRPr>
                    </a:p>
                  </a:txBody>
                  <a:tcPr marL="91425" marR="91425" marT="91425" marB="91425"/>
                </a:tc>
                <a:tc>
                  <a:txBody>
                    <a:bodyPr/>
                    <a:lstStyle/>
                    <a:p>
                      <a:pPr marL="0" lvl="0" indent="0" algn="ctr" rtl="0">
                        <a:spcBef>
                          <a:spcPts val="0"/>
                        </a:spcBef>
                        <a:spcAft>
                          <a:spcPts val="0"/>
                        </a:spcAft>
                        <a:buNone/>
                      </a:pPr>
                      <a:r>
                        <a:rPr lang="en" sz="2400">
                          <a:solidFill>
                            <a:schemeClr val="dk1"/>
                          </a:solidFill>
                        </a:rPr>
                        <a:t>A-</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 sz="2400">
                          <a:solidFill>
                            <a:schemeClr val="dk1"/>
                          </a:solidFill>
                        </a:rPr>
                        <a:t>B-</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 sz="2400">
                          <a:solidFill>
                            <a:schemeClr val="dk1"/>
                          </a:solidFill>
                        </a:rPr>
                        <a:t>AB-</a:t>
                      </a:r>
                      <a:endParaRPr>
                        <a:solidFill>
                          <a:schemeClr val="dk1"/>
                        </a:solidFill>
                      </a:endParaRPr>
                    </a:p>
                    <a:p>
                      <a:pPr marL="0" lvl="0" indent="0" algn="ctr" rtl="0">
                        <a:spcBef>
                          <a:spcPts val="0"/>
                        </a:spcBef>
                        <a:spcAft>
                          <a:spcPts val="0"/>
                        </a:spcAft>
                        <a:buNone/>
                      </a:pP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 sz="2400">
                          <a:solidFill>
                            <a:schemeClr val="dk1"/>
                          </a:solidFill>
                        </a:rPr>
                        <a:t>O-</a:t>
                      </a:r>
                      <a:endParaRPr>
                        <a:solidFill>
                          <a:schemeClr val="dk1"/>
                        </a:solidFill>
                      </a:endParaRPr>
                    </a:p>
                    <a:p>
                      <a:pPr marL="0" lvl="0" indent="0" algn="ctr" rtl="0">
                        <a:spcBef>
                          <a:spcPts val="0"/>
                        </a:spcBef>
                        <a:spcAft>
                          <a:spcPts val="0"/>
                        </a:spcAft>
                        <a:buNone/>
                      </a:pPr>
                      <a:endParaRPr/>
                    </a:p>
                  </a:txBody>
                  <a:tcPr marL="91425" marR="91425" marT="91425" marB="91425">
                    <a:lnT w="9525" cap="flat" cmpd="sng">
                      <a:solidFill>
                        <a:srgbClr val="9E9E9E"/>
                      </a:solidFill>
                      <a:prstDash val="solid"/>
                      <a:round/>
                      <a:headEnd type="none" w="sm" len="sm"/>
                      <a:tailEnd type="none" w="sm" len="sm"/>
                    </a:lnT>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9"/>
          <p:cNvSpPr txBox="1">
            <a:spLocks noGrp="1"/>
          </p:cNvSpPr>
          <p:nvPr>
            <p:ph type="title"/>
          </p:nvPr>
        </p:nvSpPr>
        <p:spPr>
          <a:xfrm>
            <a:off x="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 can accept...</a:t>
            </a:r>
            <a:endParaRPr/>
          </a:p>
        </p:txBody>
      </p:sp>
      <p:graphicFrame>
        <p:nvGraphicFramePr>
          <p:cNvPr id="158" name="Google Shape;158;p29"/>
          <p:cNvGraphicFramePr/>
          <p:nvPr/>
        </p:nvGraphicFramePr>
        <p:xfrm>
          <a:off x="1239750" y="806385"/>
          <a:ext cx="3000000" cy="3000000"/>
        </p:xfrm>
        <a:graphic>
          <a:graphicData uri="http://schemas.openxmlformats.org/drawingml/2006/table">
            <a:tbl>
              <a:tblPr>
                <a:noFill/>
                <a:tableStyleId>{B31D1204-8C36-495D-A802-8BAF9E8F9E4A}</a:tableStyleId>
              </a:tblPr>
              <a:tblGrid>
                <a:gridCol w="1952250"/>
                <a:gridCol w="1952250"/>
                <a:gridCol w="1952250"/>
              </a:tblGrid>
              <a:tr h="52097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a:t>Produces antibodies</a:t>
                      </a:r>
                      <a:endParaRPr/>
                    </a:p>
                  </a:txBody>
                  <a:tcPr marL="91425" marR="91425" marT="91425" marB="91425"/>
                </a:tc>
                <a:tc>
                  <a:txBody>
                    <a:bodyPr/>
                    <a:lstStyle/>
                    <a:p>
                      <a:pPr marL="0" lvl="0" indent="0" algn="l" rtl="0">
                        <a:spcBef>
                          <a:spcPts val="0"/>
                        </a:spcBef>
                        <a:spcAft>
                          <a:spcPts val="0"/>
                        </a:spcAft>
                        <a:buNone/>
                      </a:pPr>
                      <a:r>
                        <a:rPr lang="en"/>
                        <a:t>Can accept</a:t>
                      </a:r>
                      <a:endParaRPr/>
                    </a:p>
                  </a:txBody>
                  <a:tcPr marL="91425" marR="91425" marT="91425" marB="91425"/>
                </a:tc>
              </a:tr>
              <a:tr h="603600">
                <a:tc>
                  <a:txBody>
                    <a:bodyPr/>
                    <a:lstStyle/>
                    <a:p>
                      <a:pPr marL="0" lvl="0" indent="0" algn="ctr" rtl="0">
                        <a:spcBef>
                          <a:spcPts val="0"/>
                        </a:spcBef>
                        <a:spcAft>
                          <a:spcPts val="0"/>
                        </a:spcAft>
                        <a:buNone/>
                      </a:pPr>
                      <a:r>
                        <a:rPr lang="en" sz="1800"/>
                        <a:t>A</a:t>
                      </a:r>
                      <a:endParaRPr sz="180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r>
              <a:tr h="603600">
                <a:tc>
                  <a:txBody>
                    <a:bodyPr/>
                    <a:lstStyle/>
                    <a:p>
                      <a:pPr marL="0" lvl="0" indent="0" algn="ctr" rtl="0">
                        <a:spcBef>
                          <a:spcPts val="0"/>
                        </a:spcBef>
                        <a:spcAft>
                          <a:spcPts val="0"/>
                        </a:spcAft>
                        <a:buNone/>
                      </a:pPr>
                      <a:r>
                        <a:rPr lang="en" sz="1800"/>
                        <a:t>B</a:t>
                      </a:r>
                      <a:endParaRPr sz="180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r>
              <a:tr h="603600">
                <a:tc>
                  <a:txBody>
                    <a:bodyPr/>
                    <a:lstStyle/>
                    <a:p>
                      <a:pPr marL="0" lvl="0" indent="0" algn="ctr" rtl="0">
                        <a:spcBef>
                          <a:spcPts val="0"/>
                        </a:spcBef>
                        <a:spcAft>
                          <a:spcPts val="0"/>
                        </a:spcAft>
                        <a:buNone/>
                      </a:pPr>
                      <a:r>
                        <a:rPr lang="en" sz="1800"/>
                        <a:t>AB</a:t>
                      </a:r>
                      <a:endParaRPr sz="180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r>
              <a:tr h="603600">
                <a:tc>
                  <a:txBody>
                    <a:bodyPr/>
                    <a:lstStyle/>
                    <a:p>
                      <a:pPr marL="0" lvl="0" indent="0" algn="ctr" rtl="0">
                        <a:spcBef>
                          <a:spcPts val="0"/>
                        </a:spcBef>
                        <a:spcAft>
                          <a:spcPts val="0"/>
                        </a:spcAft>
                        <a:buNone/>
                      </a:pPr>
                      <a:r>
                        <a:rPr lang="en" sz="1800"/>
                        <a:t>O</a:t>
                      </a:r>
                      <a:endParaRPr sz="180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r>
              <a:tr h="603600">
                <a:tc>
                  <a:txBody>
                    <a:bodyPr/>
                    <a:lstStyle/>
                    <a:p>
                      <a:pPr marL="0" lvl="0" indent="0" algn="ctr" rtl="0">
                        <a:spcBef>
                          <a:spcPts val="0"/>
                        </a:spcBef>
                        <a:spcAft>
                          <a:spcPts val="0"/>
                        </a:spcAft>
                        <a:buNone/>
                      </a:pPr>
                      <a:r>
                        <a:rPr lang="en" sz="1800"/>
                        <a:t>Rh+</a:t>
                      </a:r>
                      <a:endParaRPr sz="180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r>
              <a:tr h="603600">
                <a:tc>
                  <a:txBody>
                    <a:bodyPr/>
                    <a:lstStyle/>
                    <a:p>
                      <a:pPr marL="0" lvl="0" indent="0" algn="ctr" rtl="0">
                        <a:spcBef>
                          <a:spcPts val="0"/>
                        </a:spcBef>
                        <a:spcAft>
                          <a:spcPts val="0"/>
                        </a:spcAft>
                        <a:buNone/>
                      </a:pPr>
                      <a:r>
                        <a:rPr lang="en" sz="1800"/>
                        <a:t>Rh-</a:t>
                      </a:r>
                      <a:endParaRPr sz="180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graphicFrame>
        <p:nvGraphicFramePr>
          <p:cNvPr id="165" name="Google Shape;165;p30"/>
          <p:cNvGraphicFramePr/>
          <p:nvPr/>
        </p:nvGraphicFramePr>
        <p:xfrm>
          <a:off x="898650" y="1282125"/>
          <a:ext cx="3000000" cy="3000000"/>
        </p:xfrm>
        <a:graphic>
          <a:graphicData uri="http://schemas.openxmlformats.org/drawingml/2006/table">
            <a:tbl>
              <a:tblPr>
                <a:noFill/>
                <a:tableStyleId>{B31D1204-8C36-495D-A802-8BAF9E8F9E4A}</a:tableStyleId>
              </a:tblPr>
              <a:tblGrid>
                <a:gridCol w="2413000"/>
                <a:gridCol w="2413000"/>
                <a:gridCol w="2413000"/>
              </a:tblGrid>
              <a:tr h="381000">
                <a:tc>
                  <a:txBody>
                    <a:bodyPr/>
                    <a:lstStyle/>
                    <a:p>
                      <a:pPr marL="0" lvl="0" indent="0" algn="l" rtl="0">
                        <a:spcBef>
                          <a:spcPts val="0"/>
                        </a:spcBef>
                        <a:spcAft>
                          <a:spcPts val="0"/>
                        </a:spcAft>
                        <a:buNone/>
                      </a:pPr>
                      <a:r>
                        <a:rPr lang="en"/>
                        <a:t>Blood Type</a:t>
                      </a:r>
                      <a:endParaRPr/>
                    </a:p>
                  </a:txBody>
                  <a:tcPr marL="91425" marR="91425" marT="91425" marB="91425"/>
                </a:tc>
                <a:tc>
                  <a:txBody>
                    <a:bodyPr/>
                    <a:lstStyle/>
                    <a:p>
                      <a:pPr marL="0" lvl="0" indent="0" algn="l" rtl="0">
                        <a:spcBef>
                          <a:spcPts val="0"/>
                        </a:spcBef>
                        <a:spcAft>
                          <a:spcPts val="0"/>
                        </a:spcAft>
                        <a:buNone/>
                      </a:pPr>
                      <a:r>
                        <a:rPr lang="en"/>
                        <a:t>Anitbodies Produces</a:t>
                      </a:r>
                      <a:endParaRPr/>
                    </a:p>
                  </a:txBody>
                  <a:tcPr marL="91425" marR="91425" marT="91425" marB="91425"/>
                </a:tc>
                <a:tc>
                  <a:txBody>
                    <a:bodyPr/>
                    <a:lstStyle/>
                    <a:p>
                      <a:pPr marL="0" lvl="0" indent="0" algn="l" rtl="0">
                        <a:spcBef>
                          <a:spcPts val="0"/>
                        </a:spcBef>
                        <a:spcAft>
                          <a:spcPts val="0"/>
                        </a:spcAft>
                        <a:buNone/>
                      </a:pPr>
                      <a:r>
                        <a:rPr lang="en"/>
                        <a:t>Can Accept</a:t>
                      </a:r>
                      <a:endParaRPr/>
                    </a:p>
                  </a:txBody>
                  <a:tcPr marL="91425" marR="91425" marT="91425" marB="91425"/>
                </a:tc>
              </a:tr>
              <a:tr h="381000">
                <a:tc>
                  <a:txBody>
                    <a:bodyPr/>
                    <a:lstStyle/>
                    <a:p>
                      <a:pPr marL="0" lvl="0" indent="0" algn="l" rtl="0">
                        <a:spcBef>
                          <a:spcPts val="0"/>
                        </a:spcBef>
                        <a:spcAft>
                          <a:spcPts val="0"/>
                        </a:spcAft>
                        <a:buNone/>
                      </a:pPr>
                      <a:r>
                        <a:rPr lang="en"/>
                        <a:t>AB</a:t>
                      </a:r>
                      <a:endParaRPr/>
                    </a:p>
                  </a:txBody>
                  <a:tcPr marL="91425" marR="91425" marT="91425" marB="91425"/>
                </a:tc>
                <a:tc>
                  <a:txBody>
                    <a:bodyPr/>
                    <a:lstStyle/>
                    <a:p>
                      <a:pPr marL="0" lvl="0" indent="0" algn="l" rtl="0">
                        <a:spcBef>
                          <a:spcPts val="0"/>
                        </a:spcBef>
                        <a:spcAft>
                          <a:spcPts val="0"/>
                        </a:spcAft>
                        <a:buNone/>
                      </a:pPr>
                      <a:r>
                        <a:rPr lang="en"/>
                        <a:t>Neither</a:t>
                      </a:r>
                      <a:endParaRPr/>
                    </a:p>
                  </a:txBody>
                  <a:tcPr marL="91425" marR="91425" marT="91425" marB="91425"/>
                </a:tc>
                <a:tc>
                  <a:txBody>
                    <a:bodyPr/>
                    <a:lstStyle/>
                    <a:p>
                      <a:pPr marL="0" lvl="0" indent="0" algn="l" rtl="0">
                        <a:spcBef>
                          <a:spcPts val="0"/>
                        </a:spcBef>
                        <a:spcAft>
                          <a:spcPts val="0"/>
                        </a:spcAft>
                        <a:buNone/>
                      </a:pPr>
                      <a:r>
                        <a:rPr lang="en"/>
                        <a:t>A, B, AB, O</a:t>
                      </a:r>
                      <a:endParaRPr/>
                    </a:p>
                  </a:txBody>
                  <a:tcPr marL="91425" marR="91425" marT="91425" marB="91425"/>
                </a:tc>
              </a:tr>
              <a:tr h="381000">
                <a:tc>
                  <a:txBody>
                    <a:bodyPr/>
                    <a:lstStyle/>
                    <a:p>
                      <a:pPr marL="0" lvl="0" indent="0" algn="l" rtl="0">
                        <a:spcBef>
                          <a:spcPts val="0"/>
                        </a:spcBef>
                        <a:spcAft>
                          <a:spcPts val="0"/>
                        </a:spcAft>
                        <a:buNone/>
                      </a:pPr>
                      <a:r>
                        <a:rPr lang="en"/>
                        <a:t>A</a:t>
                      </a:r>
                      <a:endParaRPr/>
                    </a:p>
                  </a:txBody>
                  <a:tcPr marL="91425" marR="91425" marT="91425" marB="91425"/>
                </a:tc>
                <a:tc>
                  <a:txBody>
                    <a:bodyPr/>
                    <a:lstStyle/>
                    <a:p>
                      <a:pPr marL="0" lvl="0" indent="0" algn="l" rtl="0">
                        <a:spcBef>
                          <a:spcPts val="0"/>
                        </a:spcBef>
                        <a:spcAft>
                          <a:spcPts val="0"/>
                        </a:spcAft>
                        <a:buNone/>
                      </a:pPr>
                      <a:r>
                        <a:rPr lang="en"/>
                        <a:t>B</a:t>
                      </a:r>
                      <a:endParaRPr/>
                    </a:p>
                  </a:txBody>
                  <a:tcPr marL="91425" marR="91425" marT="91425" marB="91425"/>
                </a:tc>
                <a:tc>
                  <a:txBody>
                    <a:bodyPr/>
                    <a:lstStyle/>
                    <a:p>
                      <a:pPr marL="0" lvl="0" indent="0" algn="l" rtl="0">
                        <a:spcBef>
                          <a:spcPts val="0"/>
                        </a:spcBef>
                        <a:spcAft>
                          <a:spcPts val="0"/>
                        </a:spcAft>
                        <a:buNone/>
                      </a:pPr>
                      <a:r>
                        <a:rPr lang="en"/>
                        <a:t>A, O</a:t>
                      </a:r>
                      <a:endParaRPr/>
                    </a:p>
                  </a:txBody>
                  <a:tcPr marL="91425" marR="91425" marT="91425" marB="91425"/>
                </a:tc>
              </a:tr>
              <a:tr h="381000">
                <a:tc>
                  <a:txBody>
                    <a:bodyPr/>
                    <a:lstStyle/>
                    <a:p>
                      <a:pPr marL="0" lvl="0" indent="0" algn="l" rtl="0">
                        <a:spcBef>
                          <a:spcPts val="0"/>
                        </a:spcBef>
                        <a:spcAft>
                          <a:spcPts val="0"/>
                        </a:spcAft>
                        <a:buNone/>
                      </a:pPr>
                      <a:r>
                        <a:rPr lang="en"/>
                        <a:t>B</a:t>
                      </a:r>
                      <a:endParaRPr/>
                    </a:p>
                  </a:txBody>
                  <a:tcPr marL="91425" marR="91425" marT="91425" marB="91425"/>
                </a:tc>
                <a:tc>
                  <a:txBody>
                    <a:bodyPr/>
                    <a:lstStyle/>
                    <a:p>
                      <a:pPr marL="0" lvl="0" indent="0" algn="l" rtl="0">
                        <a:spcBef>
                          <a:spcPts val="0"/>
                        </a:spcBef>
                        <a:spcAft>
                          <a:spcPts val="0"/>
                        </a:spcAft>
                        <a:buNone/>
                      </a:pPr>
                      <a:r>
                        <a:rPr lang="en"/>
                        <a:t>A</a:t>
                      </a:r>
                      <a:endParaRPr/>
                    </a:p>
                  </a:txBody>
                  <a:tcPr marL="91425" marR="91425" marT="91425" marB="91425"/>
                </a:tc>
                <a:tc>
                  <a:txBody>
                    <a:bodyPr/>
                    <a:lstStyle/>
                    <a:p>
                      <a:pPr marL="0" lvl="0" indent="0" algn="l" rtl="0">
                        <a:spcBef>
                          <a:spcPts val="0"/>
                        </a:spcBef>
                        <a:spcAft>
                          <a:spcPts val="0"/>
                        </a:spcAft>
                        <a:buNone/>
                      </a:pPr>
                      <a:r>
                        <a:rPr lang="en"/>
                        <a:t>B, O</a:t>
                      </a:r>
                      <a:endParaRPr/>
                    </a:p>
                  </a:txBody>
                  <a:tcPr marL="91425" marR="91425" marT="91425" marB="91425"/>
                </a:tc>
              </a:tr>
              <a:tr h="381000">
                <a:tc>
                  <a:txBody>
                    <a:bodyPr/>
                    <a:lstStyle/>
                    <a:p>
                      <a:pPr marL="0" lvl="0" indent="0" algn="l" rtl="0">
                        <a:spcBef>
                          <a:spcPts val="0"/>
                        </a:spcBef>
                        <a:spcAft>
                          <a:spcPts val="0"/>
                        </a:spcAft>
                        <a:buNone/>
                      </a:pPr>
                      <a:r>
                        <a:rPr lang="en"/>
                        <a:t>O</a:t>
                      </a:r>
                      <a:endParaRPr/>
                    </a:p>
                  </a:txBody>
                  <a:tcPr marL="91425" marR="91425" marT="91425" marB="91425">
                    <a:lnB w="19050"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r>
                        <a:rPr lang="en"/>
                        <a:t>Both</a:t>
                      </a:r>
                      <a:endParaRPr/>
                    </a:p>
                  </a:txBody>
                  <a:tcPr marL="91425" marR="91425" marT="91425" marB="91425">
                    <a:lnB w="19050"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r>
                        <a:rPr lang="en"/>
                        <a:t>O</a:t>
                      </a:r>
                      <a:endParaRPr/>
                    </a:p>
                  </a:txBody>
                  <a:tcPr marL="91425" marR="91425" marT="91425" marB="91425">
                    <a:lnB w="19050" cap="flat" cmpd="sng">
                      <a:solidFill>
                        <a:srgbClr val="666666"/>
                      </a:solidFill>
                      <a:prstDash val="solid"/>
                      <a:round/>
                      <a:headEnd type="none" w="sm" len="sm"/>
                      <a:tailEnd type="none" w="sm" len="sm"/>
                    </a:lnB>
                  </a:tcPr>
                </a:tc>
              </a:tr>
              <a:tr h="381000">
                <a:tc>
                  <a:txBody>
                    <a:bodyPr/>
                    <a:lstStyle/>
                    <a:p>
                      <a:pPr marL="0" lvl="0" indent="0" algn="l" rtl="0">
                        <a:spcBef>
                          <a:spcPts val="0"/>
                        </a:spcBef>
                        <a:spcAft>
                          <a:spcPts val="0"/>
                        </a:spcAft>
                        <a:buNone/>
                      </a:pPr>
                      <a:r>
                        <a:rPr lang="en"/>
                        <a:t>Rh factor</a:t>
                      </a:r>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19050" cap="flat" cmpd="sng">
                      <a:solidFill>
                        <a:srgbClr val="666666"/>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19050" cap="flat" cmpd="sng">
                      <a:solidFill>
                        <a:srgbClr val="666666"/>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19050" cap="flat" cmpd="sng">
                      <a:solidFill>
                        <a:srgbClr val="666666"/>
                      </a:solidFill>
                      <a:prstDash val="solid"/>
                      <a:round/>
                      <a:headEnd type="none" w="sm" len="sm"/>
                      <a:tailEnd type="none" w="sm" len="sm"/>
                    </a:lnT>
                    <a:lnB w="38100" cap="flat" cmpd="sng">
                      <a:solidFill>
                        <a:srgbClr val="000000"/>
                      </a:solidFill>
                      <a:prstDash val="solid"/>
                      <a:round/>
                      <a:headEnd type="none" w="sm" len="sm"/>
                      <a:tailEnd type="none" w="sm" len="sm"/>
                    </a:lnB>
                  </a:tcPr>
                </a:tc>
              </a:tr>
              <a:tr h="381000">
                <a:tc>
                  <a:txBody>
                    <a:bodyPr/>
                    <a:lstStyle/>
                    <a:p>
                      <a:pPr marL="0" lvl="0" indent="0" algn="l" rtl="0">
                        <a:spcBef>
                          <a:spcPts val="0"/>
                        </a:spcBef>
                        <a:spcAft>
                          <a:spcPts val="0"/>
                        </a:spcAft>
                        <a:buNone/>
                      </a:pPr>
                      <a:r>
                        <a:rPr lang="en"/>
                        <a:t>Positive</a:t>
                      </a:r>
                      <a:endParaRPr/>
                    </a:p>
                  </a:txBody>
                  <a:tcPr marL="91425" marR="91425" marT="91425" marB="91425">
                    <a:lnT w="38100"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endParaRPr/>
                    </a:p>
                  </a:txBody>
                  <a:tcPr marL="91425" marR="91425" marT="91425" marB="91425">
                    <a:lnT w="38100"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r>
                        <a:rPr lang="en"/>
                        <a:t>Positive or Negative</a:t>
                      </a:r>
                      <a:endParaRPr/>
                    </a:p>
                  </a:txBody>
                  <a:tcPr marL="91425" marR="91425" marT="91425" marB="91425">
                    <a:lnT w="38100" cap="flat" cmpd="sng">
                      <a:solidFill>
                        <a:srgbClr val="000000"/>
                      </a:solidFill>
                      <a:prstDash val="solid"/>
                      <a:round/>
                      <a:headEnd type="none" w="sm" len="sm"/>
                      <a:tailEnd type="none" w="sm" len="sm"/>
                    </a:lnT>
                  </a:tcPr>
                </a:tc>
              </a:tr>
              <a:tr h="381000">
                <a:tc>
                  <a:txBody>
                    <a:bodyPr/>
                    <a:lstStyle/>
                    <a:p>
                      <a:pPr marL="0" lvl="0" indent="0" algn="l" rtl="0">
                        <a:spcBef>
                          <a:spcPts val="0"/>
                        </a:spcBef>
                        <a:spcAft>
                          <a:spcPts val="0"/>
                        </a:spcAft>
                        <a:buNone/>
                      </a:pPr>
                      <a:r>
                        <a:rPr lang="en"/>
                        <a:t>Negative</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a:t>Negative</a:t>
                      </a:r>
                      <a:endParaRPr/>
                    </a:p>
                  </a:txBody>
                  <a:tcPr marL="91425" marR="91425" marT="91425" marB="91425"/>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72" name="Google Shape;172;p31" descr="Quick Questions explains why, when it comes right down to it, there are really only eight kinds of people in the world.&#10;----------&#10;Like SciShow? Want to help support us, and also get things to put on your walls, cover your torso and hold your liquids? Check out our awesome products over at DFTBA Records: http://dftba.com/artist/52/SciShow&#10;Or help support us by subscribing to our page on Subbable: https://subbable.com/scishow&#10;----------&#10;Looking for SciShow elsewhere on the internet?&#10;Facebook: http://www.facebook.com/scishow&#10;Twitter: http://www.twitter.com/scishow&#10;Tumblr: http://scishow.tumblr.com&#10;Thanks Tank Tumblr: http://thankstank.tumblr.com&#10;&#10;Sources:&#10;http://www.ncbi.nlm.nih.gov/books/NBK2261/&#10;http://www.nobelprize.org/educational/medicine/landsteiner/readmore.html&#10;http://anthro.palomar.edu/blood/Rh_system.htm&#10;http://www.nlm.nih.gov/medlineplus/ency/article/002223.htm&#10;http://www.rcsb.org/pdb/101/motm.do?momID=21&#10;http://learn.genetics.utah.edu/content/inheritance/blood/&#10;http://www.northshore.org/community-events/donating-blood/blood-types/&#10;http://www.redcrossblood.org/learn-about-blood/blood-types" title="What are Blood Types?">
            <a:hlinkClick r:id="rId3"/>
          </p:cNvPr>
          <p:cNvPicPr preferRelativeResize="0"/>
          <p:nvPr/>
        </p:nvPicPr>
        <p:blipFill>
          <a:blip r:embed="rId4">
            <a:alphaModFix/>
          </a:blip>
          <a:stretch>
            <a:fillRect/>
          </a:stretch>
        </p:blipFill>
        <p:spPr>
          <a:xfrm>
            <a:off x="1143000" y="44875"/>
            <a:ext cx="685800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168700"/>
            <a:ext cx="8520600" cy="440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u="sng"/>
              <a:t>Functions:</a:t>
            </a:r>
            <a:r>
              <a:rPr lang="en" sz="3600" b="1"/>
              <a:t> </a:t>
            </a:r>
            <a:endParaRPr sz="3600" b="1"/>
          </a:p>
          <a:p>
            <a:pPr marL="457200" lvl="0" indent="-381000" algn="l" rtl="0">
              <a:spcBef>
                <a:spcPts val="0"/>
              </a:spcBef>
              <a:spcAft>
                <a:spcPts val="0"/>
              </a:spcAft>
              <a:buSzPts val="2400"/>
              <a:buChar char="➢"/>
            </a:pPr>
            <a:r>
              <a:rPr lang="en" sz="2400"/>
              <a:t>Transports oxygen and carbon dioxide to and from tissues</a:t>
            </a:r>
            <a:endParaRPr sz="2400"/>
          </a:p>
          <a:p>
            <a:pPr marL="457200" lvl="0" indent="-381000" algn="l" rtl="0">
              <a:spcBef>
                <a:spcPts val="0"/>
              </a:spcBef>
              <a:spcAft>
                <a:spcPts val="0"/>
              </a:spcAft>
              <a:buSzPts val="2400"/>
              <a:buChar char="➢"/>
            </a:pPr>
            <a:r>
              <a:rPr lang="en" sz="2400"/>
              <a:t>Transports nutrients, waste products, and hormones</a:t>
            </a:r>
            <a:endParaRPr sz="2400"/>
          </a:p>
          <a:p>
            <a:pPr marL="457200" lvl="0" indent="-381000" algn="l" rtl="0">
              <a:spcBef>
                <a:spcPts val="0"/>
              </a:spcBef>
              <a:spcAft>
                <a:spcPts val="0"/>
              </a:spcAft>
              <a:buSzPts val="2400"/>
              <a:buChar char="➢"/>
            </a:pPr>
            <a:r>
              <a:rPr lang="en" sz="2400"/>
              <a:t>Regulates body temperature, pH (blood is 7.4)</a:t>
            </a:r>
            <a:endParaRPr sz="2400"/>
          </a:p>
          <a:p>
            <a:pPr marL="457200" lvl="0" indent="-381000" algn="l" rtl="0">
              <a:spcBef>
                <a:spcPts val="0"/>
              </a:spcBef>
              <a:spcAft>
                <a:spcPts val="0"/>
              </a:spcAft>
              <a:buSzPts val="2400"/>
              <a:buChar char="➢"/>
            </a:pPr>
            <a:r>
              <a:rPr lang="en" sz="2400"/>
              <a:t>Restriction of fluid loss during injury</a:t>
            </a:r>
            <a:endParaRPr sz="2400"/>
          </a:p>
          <a:p>
            <a:pPr marL="457200" lvl="0" indent="-381000" algn="l" rtl="0">
              <a:spcBef>
                <a:spcPts val="0"/>
              </a:spcBef>
              <a:spcAft>
                <a:spcPts val="0"/>
              </a:spcAft>
              <a:buSzPts val="2400"/>
              <a:buChar char="➢"/>
            </a:pPr>
            <a:r>
              <a:rPr lang="en" sz="2400"/>
              <a:t>Plays a role in the immune response</a:t>
            </a:r>
            <a:endParaRPr sz="2400"/>
          </a:p>
          <a:p>
            <a:pPr marL="457200" lvl="0" indent="0" algn="l" rtl="0">
              <a:spcBef>
                <a:spcPts val="0"/>
              </a:spcBef>
              <a:spcAft>
                <a:spcPts val="0"/>
              </a:spcAft>
              <a:buNone/>
            </a:pPr>
            <a:endParaRPr sz="2400"/>
          </a:p>
          <a:p>
            <a:pPr marL="0" lvl="0" indent="0" algn="l" rtl="0">
              <a:spcBef>
                <a:spcPts val="0"/>
              </a:spcBef>
              <a:spcAft>
                <a:spcPts val="0"/>
              </a:spcAft>
              <a:buNone/>
            </a:pPr>
            <a:r>
              <a:rPr lang="en" sz="3600" u="sng"/>
              <a:t>3 major structures:</a:t>
            </a:r>
            <a:r>
              <a:rPr lang="en" sz="3600"/>
              <a:t> </a:t>
            </a:r>
            <a:endParaRPr sz="3600"/>
          </a:p>
          <a:p>
            <a:pPr marL="457200" lvl="0" indent="457200" algn="l" rtl="0">
              <a:spcBef>
                <a:spcPts val="0"/>
              </a:spcBef>
              <a:spcAft>
                <a:spcPts val="0"/>
              </a:spcAft>
              <a:buNone/>
            </a:pPr>
            <a:r>
              <a:rPr lang="en" sz="3000"/>
              <a:t>Heart, blood and vessels</a:t>
            </a:r>
            <a:endParaRPr sz="3000"/>
          </a:p>
          <a:p>
            <a:pPr marL="0" lvl="0" indent="0" algn="ctr" rtl="0">
              <a:spcBef>
                <a:spcPts val="0"/>
              </a:spcBef>
              <a:spcAft>
                <a:spcPts val="0"/>
              </a:spcAft>
              <a:buNone/>
            </a:pPr>
            <a:endParaRPr sz="4800"/>
          </a:p>
          <a:p>
            <a:pPr marL="0" lvl="0" indent="0" algn="ctr" rtl="0">
              <a:spcBef>
                <a:spcPts val="0"/>
              </a:spcBef>
              <a:spcAft>
                <a:spcPts val="0"/>
              </a:spcAft>
              <a:buClr>
                <a:schemeClr val="dk1"/>
              </a:buClr>
              <a:buSzPts val="1100"/>
              <a:buFont typeface="Arial"/>
              <a:buNone/>
            </a:pPr>
            <a:endParaRPr sz="4800"/>
          </a:p>
        </p:txBody>
      </p:sp>
      <p:sp>
        <p:nvSpPr>
          <p:cNvPr id="61" name="Google Shape;61;p14"/>
          <p:cNvSpPr txBox="1">
            <a:spLocks noGrp="1"/>
          </p:cNvSpPr>
          <p:nvPr>
            <p:ph type="body" idx="1"/>
          </p:nvPr>
        </p:nvSpPr>
        <p:spPr>
          <a:xfrm>
            <a:off x="1560150" y="3891400"/>
            <a:ext cx="8520600" cy="677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2"/>
          <p:cNvSpPr txBox="1">
            <a:spLocks noGrp="1"/>
          </p:cNvSpPr>
          <p:nvPr>
            <p:ph type="title"/>
          </p:nvPr>
        </p:nvSpPr>
        <p:spPr>
          <a:xfrm>
            <a:off x="260325" y="462975"/>
            <a:ext cx="8518200" cy="117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Blood Typing-</a:t>
            </a:r>
            <a:r>
              <a:rPr lang="en" sz="1400"/>
              <a:t> </a:t>
            </a:r>
            <a:r>
              <a:rPr lang="en" sz="2400">
                <a:solidFill>
                  <a:srgbClr val="222222"/>
                </a:solidFill>
                <a:highlight>
                  <a:srgbClr val="FFFFFF"/>
                </a:highlight>
                <a:latin typeface="Roboto"/>
                <a:ea typeface="Roboto"/>
                <a:cs typeface="Roboto"/>
                <a:sym typeface="Roboto"/>
              </a:rPr>
              <a:t>the testing of a sample of blood to determine an individual's blood group.</a:t>
            </a:r>
            <a:endParaRPr sz="2400">
              <a:solidFill>
                <a:srgbClr val="222222"/>
              </a:solidFill>
              <a:highlight>
                <a:srgbClr val="FFFFFF"/>
              </a:highlight>
              <a:latin typeface="Roboto"/>
              <a:ea typeface="Roboto"/>
              <a:cs typeface="Roboto"/>
              <a:sym typeface="Roboto"/>
            </a:endParaRPr>
          </a:p>
          <a:p>
            <a:pPr marL="0" lvl="0" indent="0" algn="l" rtl="0">
              <a:spcBef>
                <a:spcPts val="0"/>
              </a:spcBef>
              <a:spcAft>
                <a:spcPts val="0"/>
              </a:spcAft>
              <a:buNone/>
            </a:pPr>
            <a:endParaRPr sz="1800">
              <a:solidFill>
                <a:srgbClr val="222222"/>
              </a:solidFill>
              <a:highlight>
                <a:srgbClr val="FFFFFF"/>
              </a:highlight>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84" name="Google Shape;184;p33"/>
          <p:cNvPicPr preferRelativeResize="0"/>
          <p:nvPr/>
        </p:nvPicPr>
        <p:blipFill>
          <a:blip r:embed="rId3">
            <a:alphaModFix/>
          </a:blip>
          <a:stretch>
            <a:fillRect/>
          </a:stretch>
        </p:blipFill>
        <p:spPr>
          <a:xfrm>
            <a:off x="2088931" y="0"/>
            <a:ext cx="4966138"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91" name="Google Shape;191;p34"/>
          <p:cNvPicPr preferRelativeResize="0"/>
          <p:nvPr/>
        </p:nvPicPr>
        <p:blipFill>
          <a:blip r:embed="rId3">
            <a:alphaModFix/>
          </a:blip>
          <a:stretch>
            <a:fillRect/>
          </a:stretch>
        </p:blipFill>
        <p:spPr>
          <a:xfrm>
            <a:off x="338138" y="909638"/>
            <a:ext cx="8467725" cy="33242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98" name="Google Shape;198;p35" descr="Subscribe for more: https://www.youtube.com/channel/UCQJDFI9j8UeNoqra37p5OkA&#10;Dr Chris and Dr Xand are looking at the cardiovascular system. That includes are hearts, blood and veins!&#10;Operation Ouch is a science show for kids that is full of experiments and biological learnings. In this educational TV show, twin brothers Dr. Chris and Dr. Xand do science experiments for kids, to explain us how the human body with all its different parts and systems works, and how medicine and medical procedures can help. Biology for kids in a fun format!&#10; &#10;You can buy the book here https://www.amazon.co.uk/Operation-Ouch-HuManual-Ben-Elcomb/dp/0141375973/ref=sr_1_1?ie=UTF8&amp;qid=1533293741&amp;sr=8-1&amp;keywords=operation+ouch and download the series here https://itunes.apple.com/gb/tv-season/operation-ouch-season-6/id1369101462&#10; &#10;Lots of science projects to take a deeper look at the human body.  Body parts and systems covered including:&#10;&#10;Nervous system&#10;- Brain&#10;- Spine&#10; &#10;Cardiovascular system&#10;- Heart&#10;- Blood&#10;- Blood Pressure&#10;&#10;&#10;Human Skin&#10;- Cuts&#10;- Burns&#10;- Bruises and Blisters&#10;- Birthmarks&#10;- Scars&#10;- Stretch Marks&#10;&#10;&#10;Organs&#10;- Skin&#10;- Guts&#10;- Brain&#10;- Heart&#10;- Kidneys&#10;- Stomach&#10;- Lungs&#10;&#10;&#10;Immune system&#10;- Allergies&#10;- Verrucas&#10;- Bacteria &amp; Infections&#10;&#10;&#10;Skeletal system&#10;- Dislocations&#10;- Toes&#10;- Arms&#10;- Legs&#10;- Knees&#10;- Feet&#10;- Fingers&#10;- Joints&#10;- Bones&#10;&#10;&#10;Human Head&#10;- Hair&#10;- Ears&#10;- Yawning&#10;- Mouth&#10;- Eyes&#10;- Teeth&#10;- Lips&#10;- Nose&#10;- Throat&#10;&#10;&#10;Endocrine system&#10;- Height&#10;- Insulin&#10;- Sleep #OperationOuch #ScienceForKids" title="Science for kids | Body Parts - CARDIOVASCULAR SYSTEM | Operation Ouch | Experiments for kids">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05" name="Google Shape;205;p36" descr="You’ll be blown away by these eye opening things your blood type says about you! If you’ve never taken the time to research your blood type you’re in luck because we’ve done it for you! If you want to know about the A positive blood type personality or if a B positive blood type really gives you a positive personality, we have got you covered. Many think that your blood type can tell you a lot about a person, from their personality to what diet works best for them, and we think that it’s a list worth watching. Call the phlebotomist and get ready to learn these 25 Eye Opening Things Your Blood Type Says About You. &#10;&#10;Did you know that have an O blood type is basically a superpower (at least against mosquitos)? Or that B blood types have very strange abundance of friendly bacteria? We’ve pulled together blood type facts that cover every aspect of your life from what you eat to facts that can save your life! If you’re a fan of the Ketsueki-Gata study or just want to learn more about what your blood type says about your personality you have to watch this video. Get ready to learn something new about your blood type and make sure to leave us a comment about what you think. &#10;&#10;Full List, Photo Credits, and Sources: https://list25.com/25-eye-opening-things-your-blood-type-says-about-you/&#10;&#10;SUBSCRIBE - http://bit.ly/2uwq6BJ&#10;&#10;Follow us on: &#10;List25 Facebook - https://www.facebook.com/list25&#10;List25 Instagram: https://instagram.com/list25/&#10;List25 Twitter - https://twitter.com/list25 &#10;List25 Pinterest: https://www.pinterest.com/list25/&#10;&#10;See more Top 25 lists on our website:&#10;http://list25.com&#10; &#10;Want to know what O negative blood group problems are lurking? Or what the B positive blood type personality is? This list will tell you everything you need to know about your blood type. Do you know if you’re a universal plasma donor or if you’re less likely to develop cancer? We bet you didn’t know that having AB blood makes you more likely to develop dementia or that those with A blood types are more likely to become alcoholics. Curious what’s hiding in your blood type? Check out this and learn something new. And remember, if you’re healthy and willing, one blood donation can save up to 3 people so get out and donate! &#10; &#10;If you enjoyed our video, you’ll enjoy these List25 videos as well: &#10;&#10;25 Small Changes To Be A Happier and Healthier Version of Yourself - https://youtu.be/MXT5dDF3iDg&#10;&#10;25 Gross Hygiene Practices You Won’t Believe Were Real - https://youtu.be/SV7VDWzMBCw&#10;&#10;Music Credit: Out for Blood by Jingle Punks" title="25 EYE OPENING Things Your Blood Type Says About You">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12" name="Google Shape;212;p37" descr="Do you know what your blood type is? It’s a pretty basic health question with a pretty bizarre history. We take a look at some ill-fated blood experiments from yesteryear, and try to figure out why it is that all blood isn’t alike. And, our intrepid video director Cory Zapatka takes the question into his own hands with a blood typing kit and a needle...&#10;&#10;Subscribe: http://bit.ly/2FqJZMl&#10;&#10;Like Verge Science on Facebook: http://bit.ly/2hoSukO&#10;Follow Verge Science on Twitter: http://bit.ly/2Kr29B9&#10;Read More: http://www.theverge.com&#10;Community guidelines: http://bit.ly/2D0hlAv" title="Blood types are a 20-million-year mystery">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19" name="Google Shape;219;p38" descr="Rh incompatibility in pregnancy nursing NCLEX maternity review: management, pathophysiology, Rhogam shot, and hemolytic disease of the newborn.&#10;&#10;What is Rh incompatibility? It occurs when a father who is Rh-positive and a mother who is Rh-negative have a baby that is Rh-positive. The baby's Rh-positive blood will leak into mom’s circulation (most likely during delivery), and this will cause the mother's to build antibodies. &#10;&#10;The baby of the first pregnancy is not typically harmed. However, the baby during the second pregnancy, who is Rh-positive, will be affected because those antibodies created during the first pregnancy are in mom's circulation. These antibodies will attack the baby's red blood cells. &#10;&#10;This will lead to hemolytic disease of the newborn and cause: anemia, jaundice, heart failure, swelling/edema, splenomegaly along with hepatomegaly. &#10;&#10;The key is to keep mom from being sensitized, which is done through giving her a medication called Rhogam. This medication is given at 28 weeks and again at 72 hours after delivery if the baby is Rh-positive.&#10;&#10;More Maternity Lectures: https://www.youtube.com/playlist?list=PLQrdx7rRsKfXiZ3a-IbRaUJXMa8mXyuOL&#10;&#10;Notes: http://www.registerednursern.com/rh-incompatibility-pregnancy-nclex-review/&#10;&#10;Instagram: https://www.instagram.com/registerednursern_com/&#10;&#10;Facebook: https://www.facebook.com/RegisteredNurseRNs&#10;&#10;Subscribe: http://www.youtube.com/subscription_center?add_user=registerednursern&#10;&#10;Nursing School Supplies: http://www.registerednursern.com/the-ultimate-list-of-nursing-medical-supplies-and-items-a-new-nurse-student-nurse-needs-to-buy/&#10;&#10;Check out other Videos: https://www.youtube.com/user/RegisteredNurseRN/videos&#10;All of our videos in a playlist: https://www.youtube.com/watch?v=pAhHxt663pU&amp;list=PLQrdx7rRsKfXMveRcN4df0bad3ugEaQnk&#10;&#10;Popular Playlists:&#10;&#10;NCLEX Reviews: https://www.youtube.com/playlist?list=PLQrdx7rRsKfWtwCDmLHyX2UeHofCIcgo0&#10;Fluid &amp; Electrolytes: https://www.youtube.com/playlist?list=PLQrdx7rRsKfWJSZ9pL8L3Q1dzdlxUzeKv&#10;Nursing Skills: https://www.youtube.com/playlist?list=PLQrdx7rRsKfUhd_qQYEbp0Eab3uUKhgKb&#10;Nursing School Study Tips: https://www.youtube.com/playlist?list=PLQrdx7rRsKfWBO40qeDmmaMwMHJEWc9Ms&#10;Nursing School Tips &amp; Questions&quot; https://www.youtube.com/playlist?list=PLQrdx7rRsKfVQok-t1X5ZMGgQr3IMBY9M&#10;Teaching Tutorials: https://www.youtube.com/playlist?list=PLQrdx7rRsKfUkW_DpJekN_Y0lFkVNFyVF&#10;Types of Nursing Specialties: https://www.youtube.com/playlist?list=PLQrdx7rRsKfW8dRD72gUFa5W7XdfoxArp&#10;Healthcare Salary Information: https://www.youtube.com/playlist?list=PLQrdx7rRsKfVN0vmEP59Tx2bIaB_3Qhdh&#10;New Nurse Tips: https://www.youtube.com/playlist?list=PLQrdx7rRsKfVTqH6LIoAD2zROuzX9GXZy&#10;Nursing Career Help: https://www.youtube.com/playlist?list=PLQrdx7rRsKfVXjptWyvj2sx1k1587B_pj&#10;EKG Teaching Tutorials: https://www.youtube.com/playlist?list=PLQrdx7rRsKfU-A9UTclI0tOYrNJ1N5SNt&#10;Dosage &amp; Calculations for Nurses: https://www.youtube.com/playlist?list=PLQrdx7rRsKfUYdl0TZQ0Tc2-hLlXlHNXq&#10;Diabetes Health Managment: https://www.youtube.com/playlist?list=PLQrdx7rRsKfXtEx17D7zC1efmWIX-iIs9" title="Rh Incompatibility in Pregnancy Nursing NCLEX Management | Rhogam Shot Maternity Review">
            <a:hlinkClick r:id="rId3"/>
          </p:cNvPr>
          <p:cNvPicPr preferRelativeResize="0"/>
          <p:nvPr/>
        </p:nvPicPr>
        <p:blipFill>
          <a:blip r:embed="rId4">
            <a:alphaModFix/>
          </a:blip>
          <a:stretch>
            <a:fillRect/>
          </a:stretch>
        </p:blipFill>
        <p:spPr>
          <a:xfrm>
            <a:off x="715123" y="0"/>
            <a:ext cx="6142877" cy="46071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39"/>
          <p:cNvSpPr txBox="1">
            <a:spLocks noGrp="1"/>
          </p:cNvSpPr>
          <p:nvPr>
            <p:ph type="body" idx="1"/>
          </p:nvPr>
        </p:nvSpPr>
        <p:spPr>
          <a:xfrm>
            <a:off x="311700" y="12063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26" name="Google Shape;226;p39" descr="Heart beat goes up by moving the mouse&#10;Could be disgusting because of a real heart with real blood (extern from human body)&#10;&#10;Heart rate is the speed of the heartbeat measured by the number of contractions of the heart per minute (bpm). The heart rate can vary according to the body's physical needs, including the need to absorb oxygen and excrete carbon dioxide. It is usually equal or close to the pulse measured at any peripheral point. Activities that can provoke change include physical exercise, sleep, anxiety, stress, illness, and ingestion of drugs.&#10;&#10;The normal resting adult human heart rate ranges from 60–100 bpm. Tachycardia is a fast heart rate, defined as above 100 bpm at rest. Bradycardia is a slow heart rate, defined as below 60 bpm at rest. During sleep a slow heartbeat with rates around 40–50 bpm is common and is considered normal. When the heart is not beating in a regular pattern, this is referred to as an arrhythmia. These abnormalities of heart rate sometimes indicate disease.&#10;&#10;👍 https://www.youtube.com/watch?v=sCRmvqoPoPw 👍" title="REAL HEART BEAT from 86 BPM to 274 BPM - might be disgusting !">
            <a:hlinkClick r:id="rId3"/>
          </p:cNvPr>
          <p:cNvPicPr preferRelativeResize="0"/>
          <p:nvPr/>
        </p:nvPicPr>
        <p:blipFill>
          <a:blip r:embed="rId4">
            <a:alphaModFix/>
          </a:blip>
          <a:stretch>
            <a:fillRect/>
          </a:stretch>
        </p:blipFill>
        <p:spPr>
          <a:xfrm>
            <a:off x="0" y="0"/>
            <a:ext cx="3925700" cy="2944275"/>
          </a:xfrm>
          <a:prstGeom prst="rect">
            <a:avLst/>
          </a:prstGeom>
          <a:noFill/>
          <a:ln>
            <a:noFill/>
          </a:ln>
        </p:spPr>
      </p:pic>
      <p:pic>
        <p:nvPicPr>
          <p:cNvPr id="227" name="Google Shape;227;p39" descr="Cleveland Clinic heart transplant surgeons use the most sophisticated technology in the world, but this amazing video proves we should never underestimate the profound power of human touch.&#10;&#10;➨ Visit Cleveland Clinic: http://bit.ly/XlxDfr&#10;➨ Visit Health Hub from Cleveland Clinic: http://bit.ly/VBQ3nW&#10;➨ Subscribe to our YouTube Channel: http://bit.ly/W0bJ0y&#10;➨ Like Cleveland Clinic on Facebook: http://on.fb.me/WMFkul&#10;➨ Follow Cleveland Clinic on Twitter: http://bit.ly/Uua1Gs&#10;➨ Follow Cleveland Clinic on Google+: http://bit.ly/136vcTe&#10;➨ Follow Cleveland Clinic on Instagram: http://bit.ly/12gMABx&#10;➨ Connect with Cleveland Clinic on LinkedIn: http://linkd.in/120XfNs&#10;➨ Follow Cleveland Clinic on Pinterest: http://bit.ly/11QqS3A" title="How Surgeons Make a New Heart Beat">
            <a:hlinkClick r:id="rId5"/>
          </p:cNvPr>
          <p:cNvPicPr preferRelativeResize="0"/>
          <p:nvPr/>
        </p:nvPicPr>
        <p:blipFill>
          <a:blip r:embed="rId6">
            <a:alphaModFix/>
          </a:blip>
          <a:stretch>
            <a:fillRect/>
          </a:stretch>
        </p:blipFill>
        <p:spPr>
          <a:xfrm>
            <a:off x="5098625" y="0"/>
            <a:ext cx="4045375" cy="3034025"/>
          </a:xfrm>
          <a:prstGeom prst="rect">
            <a:avLst/>
          </a:prstGeom>
          <a:noFill/>
          <a:ln>
            <a:noFill/>
          </a:ln>
        </p:spPr>
      </p:pic>
      <p:pic>
        <p:nvPicPr>
          <p:cNvPr id="228" name="Google Shape;228;p39" descr="PLEASE SUBSCRIBE TO OUR CHANNEL...&#10;&#10;In healthy adults, there are two normal heart sounds, often described as a lub and a dub (or dup), that occur in sequence with each heartbeat. These are the first heart sound (S1) and second heart sound (S2), produced by the closing of the atrioventricular valves and semilunar valves, respectively.The&quot; lub&quot; is the sound of the tricuspid and mitral valves closing. The&quot; DUB&quot; is the sound of the aortic and pulmonary valves closing. Together, they're the sound of someone's heart doing its job. The distinctive sound of the heartbeat-lub-dub, lub-dub, lub-dub comes from the closure of two pairs of heart valves.&#10;&#10;HERE YOU WILL FIND THE LATEST VIDEOS ON MEDICAL SCIENCE WHICH , YOU MAY FIND HELPFUL IN YOUR STUDIES,. &#10;ANATOMY , PHYSIOLOGY , NEUROLOGY , CARDIOLOGY , PHARMACOLOGY , AUTOPSY VIDEOS , OPTHALMOLOGY , ENDOCRINOLOGY , HEPATOLOGY , HEMATOLOGY , ONCOLOGY , ETC&#10;The medical world can be a confusing place. Patients, their families, and even students entering health fields might feel overwhelmed by the large vocabularies and complicated explanations. We hope to make understanding the medical world a bit easier.&#10;WE ARE TRYING HARD TO MAKE THINGS EASIER FOR YOU" title="SOUNDS OF HUMAN HEARTBEATS || NORMAL HEART SOUNDS || MEDICAL SCIENCE | 2018">
            <a:hlinkClick r:id="rId7"/>
          </p:cNvPr>
          <p:cNvPicPr preferRelativeResize="0"/>
          <p:nvPr/>
        </p:nvPicPr>
        <p:blipFill>
          <a:blip r:embed="rId8">
            <a:alphaModFix/>
          </a:blip>
          <a:stretch>
            <a:fillRect/>
          </a:stretch>
        </p:blipFill>
        <p:spPr>
          <a:xfrm>
            <a:off x="4419375" y="2421400"/>
            <a:ext cx="3488825" cy="2616619"/>
          </a:xfrm>
          <a:prstGeom prst="rect">
            <a:avLst/>
          </a:prstGeom>
          <a:noFill/>
          <a:ln>
            <a:noFill/>
          </a:ln>
        </p:spPr>
      </p:pic>
      <p:pic>
        <p:nvPicPr>
          <p:cNvPr id="229" name="Google Shape;229;p39" descr="Transporting a beating heart for transplant!&#10;So Amazing!!!&#10;&#10;&#10;heart for transplant" title="Transporting a beating heart for transplant! So Amazing!!!">
            <a:hlinkClick r:id="rId9"/>
          </p:cNvPr>
          <p:cNvPicPr preferRelativeResize="0"/>
          <p:nvPr/>
        </p:nvPicPr>
        <p:blipFill>
          <a:blip r:embed="rId10">
            <a:alphaModFix/>
          </a:blip>
          <a:stretch>
            <a:fillRect/>
          </a:stretch>
        </p:blipFill>
        <p:spPr>
          <a:xfrm>
            <a:off x="490700" y="3345975"/>
            <a:ext cx="3488825" cy="26166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36" name="Google Shape;236;p40" descr="The Doctors and Doctor Mike Varshavski discuss a viral video of a 7-year-old with a congenital syndrome called Pentalogy of Cantrell, which makes it possible to clearly see her heart beating through her skin.&#10;&#10;Subscribe to The Doctors: http://bit.ly/SubscribeTheDrs&#10;Like us on Facebook: http://bit.ly/FacebookTheDoctors&#10;Follow us on Twitter: http://bit.ly/TheDrsTwitter&#10;Follow us on Instagram: http://bit.ly/InstagramTheDoctorsTV&#10;Follow us on Pinterest: http://bit.ly/PinterestTheDrs&#10;&#10;About The Doctors:&#10;&#10;The Doctors is an Emmy award-winning daytime talk show hosted by ER physician Dr. Travis Stork, plastic surgeon Dr. Andrew Ordon and OB-GYN Dr. Nita Landry.&#10;&#10;The Doctors helps you understand the latest health headlines, such as the ice bucket challenge for ALS and the Ebola outbreak; delivers exclusive interviews with celebrities dealing with health issues, such as Lamar Odom, Teen Mom star Farrah Abraham, reality stars Honey Boo Boo and Mama June, and activist Chaz Bono; brings you debates about health and safety claims from agricultural company Monsanto and celebrities such as Jenny McCarthy; and shows you the latest gross viral videos and explains how you can avoid an emergency situation. The Doctors also features the News in 2:00 digest of the latest celebrity health news and The Doctors’ Prescription for simple steps to get active, combat stress, eat better and live healthier. &#10;&#10;Now in its eighth season, The Doctors celebrity guests have included Academy Award Winners Sally Field, Barbra Streisand, Jane Fonda, Marcia Gay Harden, Kathy Bates and Marisa Tomei; reality stars from Teen Mom and The Real Housewives, as well as Kris Jenner, Caitlyn Jenner, Melissa Rivers, Sharon Osbourne, Tim Gunn and Amber Rose; actors Jessica Alba, Christina Applegate, Julie Bowen, Patricia Heaton, Chevy Chase, Kristin Davis, Lou Ferrigno, Harrison Ford, Grace Gealey, Cedric the Entertainer, Valerie Harper, Debra Messing, Chris O’Donnell, Betty White, Linda Gray, Fran Drescher, Emmy Rossum, Roseanne Barr, Valerie Bertinelli, Suzanne Somers; athletes Magic Johnson, Apolo Ohno and Danica Patrick; musicians Tim McGraw, Justin Bieber, Clint Black, LL Cool J,  Nick Carter, Kristin Chenoweth, Paula Abdul, Gloria Gaynor, La Toya Jackson, Barry Manilow, Bret Michaels, Gene Simmons and Jordin Sparks; and celebrity chefs Wolfgang Puck, Guy Fieri and Curtis Stone." title="Girl’s Heart Beats outside of Her Chest?">
            <a:hlinkClick r:id="rId3"/>
          </p:cNvPr>
          <p:cNvPicPr preferRelativeResize="0"/>
          <p:nvPr/>
        </p:nvPicPr>
        <p:blipFill>
          <a:blip r:embed="rId4">
            <a:alphaModFix/>
          </a:blip>
          <a:stretch>
            <a:fillRect/>
          </a:stretch>
        </p:blipFill>
        <p:spPr>
          <a:xfrm>
            <a:off x="0" y="0"/>
            <a:ext cx="4572000" cy="3429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43" name="Google Shape;243;p41" descr="View full lesson: http://ed.ted.com/lessons/how-the-heart-actually-pumps-blood-edmond-hui&#10;&#10;For most of history, scientists weren't quite sure why our hearts were beating or even what purpose they served. Eventually, we realized that these thumping organs serve the vital task of pumping clean blood throughout the body. But how? Edmond Hui investigates how it all works by taking a closer look at the heart's highly efficient ventricle system.&#10;&#10;Lesson by Edmond Hui, animation by Anton Bogaty." title="How the heart actually pumps blood - Edmond Hui">
            <a:hlinkClick r:id="rId3"/>
          </p:cNvPr>
          <p:cNvPicPr preferRelativeResize="0"/>
          <p:nvPr/>
        </p:nvPicPr>
        <p:blipFill>
          <a:blip r:embed="rId4">
            <a:alphaModFix/>
          </a:blip>
          <a:stretch>
            <a:fillRect/>
          </a:stretch>
        </p:blipFill>
        <p:spPr>
          <a:xfrm>
            <a:off x="1143000" y="0"/>
            <a:ext cx="6786200" cy="5089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266700" y="220075"/>
            <a:ext cx="5289300" cy="72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b="1"/>
              <a:t>Heart</a:t>
            </a:r>
            <a:endParaRPr sz="6000" b="1"/>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7" name="Google Shape;67;p15"/>
          <p:cNvSpPr txBox="1">
            <a:spLocks noGrp="1"/>
          </p:cNvSpPr>
          <p:nvPr>
            <p:ph type="body" idx="1"/>
          </p:nvPr>
        </p:nvSpPr>
        <p:spPr>
          <a:xfrm>
            <a:off x="547900" y="51902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68" name="Google Shape;68;p15"/>
          <p:cNvPicPr preferRelativeResize="0"/>
          <p:nvPr/>
        </p:nvPicPr>
        <p:blipFill>
          <a:blip r:embed="rId3">
            <a:alphaModFix/>
          </a:blip>
          <a:stretch>
            <a:fillRect/>
          </a:stretch>
        </p:blipFill>
        <p:spPr>
          <a:xfrm>
            <a:off x="838026" y="1432550"/>
            <a:ext cx="4650625" cy="3757700"/>
          </a:xfrm>
          <a:prstGeom prst="rect">
            <a:avLst/>
          </a:prstGeom>
          <a:noFill/>
          <a:ln>
            <a:noFill/>
          </a:ln>
        </p:spPr>
      </p:pic>
      <p:sp>
        <p:nvSpPr>
          <p:cNvPr id="69" name="Google Shape;69;p15"/>
          <p:cNvSpPr txBox="1"/>
          <p:nvPr/>
        </p:nvSpPr>
        <p:spPr>
          <a:xfrm>
            <a:off x="5488650" y="1079700"/>
            <a:ext cx="3579900" cy="406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u="sng"/>
              <a:t>Endocardium:</a:t>
            </a:r>
            <a:r>
              <a:rPr lang="en" sz="2400"/>
              <a:t> Innermost layer of the heart</a:t>
            </a:r>
            <a:endParaRPr sz="2400"/>
          </a:p>
          <a:p>
            <a:pPr marL="0" lvl="0" indent="0" algn="l" rtl="0">
              <a:spcBef>
                <a:spcPts val="0"/>
              </a:spcBef>
              <a:spcAft>
                <a:spcPts val="0"/>
              </a:spcAft>
              <a:buNone/>
            </a:pPr>
            <a:endParaRPr sz="1800"/>
          </a:p>
          <a:p>
            <a:pPr marL="0" lvl="0" indent="0" algn="l" rtl="0">
              <a:spcBef>
                <a:spcPts val="0"/>
              </a:spcBef>
              <a:spcAft>
                <a:spcPts val="0"/>
              </a:spcAft>
              <a:buNone/>
            </a:pPr>
            <a:r>
              <a:rPr lang="en" sz="2400" b="1" u="sng"/>
              <a:t>Pericardium: </a:t>
            </a:r>
            <a:r>
              <a:rPr lang="en" sz="2400"/>
              <a:t>(Epicardium) outer layer, thin sac protects the heart</a:t>
            </a:r>
            <a:endParaRPr sz="2400"/>
          </a:p>
          <a:p>
            <a:pPr marL="0" lvl="0" indent="0" algn="l" rtl="0">
              <a:spcBef>
                <a:spcPts val="0"/>
              </a:spcBef>
              <a:spcAft>
                <a:spcPts val="0"/>
              </a:spcAft>
              <a:buNone/>
            </a:pPr>
            <a:endParaRPr sz="1800"/>
          </a:p>
          <a:p>
            <a:pPr marL="0" lvl="0" indent="0" algn="l" rtl="0">
              <a:spcBef>
                <a:spcPts val="0"/>
              </a:spcBef>
              <a:spcAft>
                <a:spcPts val="0"/>
              </a:spcAft>
              <a:buNone/>
            </a:pPr>
            <a:r>
              <a:rPr lang="en" sz="2400" b="1" u="sng"/>
              <a:t>Myocardium:</a:t>
            </a:r>
            <a:r>
              <a:rPr lang="en" sz="2400"/>
              <a:t> heart muscle itself</a:t>
            </a:r>
            <a:endParaRPr sz="2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50" name="Google Shape;250;p42" descr="View full lesson: http://ed.ted.com/lessons/how-blood-pressure-works-wilfred-manzano&#10; &#10;If you lined up all the blood vessels in your body, they’d be 60 thousand miles long. And every day, they carry the equivalent of over two thousand gallons of blood to the body’s tissues. What effect does this pressure have on the walls of the blood vessels? Wilfred Manzano gives the facts on blood pressure. &#10;&#10;Lesson by Wilfred Manzano, animation by Fox Animation Domination High-Def." title="How blood pressure works - Wilfred Manzano">
            <a:hlinkClick r:id="rId3"/>
          </p:cNvPr>
          <p:cNvPicPr preferRelativeResize="0"/>
          <p:nvPr/>
        </p:nvPicPr>
        <p:blipFill>
          <a:blip r:embed="rId4">
            <a:alphaModFix/>
          </a:blip>
          <a:stretch>
            <a:fillRect/>
          </a:stretch>
        </p:blipFill>
        <p:spPr>
          <a:xfrm>
            <a:off x="942525" y="0"/>
            <a:ext cx="7172174" cy="45688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57" name="Google Shape;257;p43" descr="Check out our Patreon page: https://www.patreon.com/teded&#10;&#10;View full lesson: https://ed.ted.com/lessons/what-happens-during-a-stroke-vaibhav-goswami&#10;&#10;Every two seconds, someone in the world has a stroke. One out of every six people will have a stroke at some point in their lives. Strokes deprive brain cells of oxygen and are one of the most common causes of death, and a leading cause of preventable disability. But what causes strokes in the first place? And what can doctors do to treat them? Vaibhav Goswami takes us into the body to find out.&#10;&#10;Lesson by Vaibhav Goswami, animation by Artrake Studio.&#10;&#10;Thank you so much to our patrons for your support! Without you this video would not be possible! John Saveland, Nicolle Fieldsend-Roxborough, Mridul Goswami, Venkat Venkatakrishnan, Sandy Nasser, CG Nobles, QIUJING L BU, Yoga Trapeze Wanderlust, Jaron Blackburn, Alejandro Cachoua, Thomas Mungavan, Elena Crescia, Edla Paniguel, Sarah Lundegaard, Charlsey, Anna-Pitschna Kunz, Tim Armstrong, Alessandro, Erika Blanquez, Ricki Daniel Marbun, zjweele13 , Judith Benavides, Znosheni Kedy, Caitlin de Falco, Scheherazade Kelii, Errys, James Bruening, Michael Braun-Boghos, Ricardo Diaz, Kack-Kyun Kim, Alexandrina Danifeld, Danny Romard, Yujing Jiang, Stina Boberg, Mariana Ortega, Anthony Wiggins, Hoai Nam Tran, Joe Sims, David Petrovič, Kat, Chris Adriaensen, Lowell Fleming, Lorenzo Margiotta, Amir Ghandeharioon, Anuj Tomar, Sunny Patel, Rachel Birenbaum, Vijayalakshmi , Devesh Kumar, Uday Kishore, Aidan Forero, Leen Mshasha, Allan Hayes, Thomas Bahrman, Alexander Baltadzhiev, Connor Yuzwenko-Martin, Vaibhav Mirjolkar, Tony, Michelle, Katie and Josh Pedretti, Erik Biemans, and Gaurav Mathur." title="What happens during a stroke? - Vaibhav Goswami">
            <a:hlinkClick r:id="rId3"/>
          </p:cNvPr>
          <p:cNvPicPr preferRelativeResize="0"/>
          <p:nvPr/>
        </p:nvPicPr>
        <p:blipFill>
          <a:blip r:embed="rId4">
            <a:alphaModFix/>
          </a:blip>
          <a:stretch>
            <a:fillRect/>
          </a:stretch>
        </p:blipFill>
        <p:spPr>
          <a:xfrm>
            <a:off x="0" y="0"/>
            <a:ext cx="4572000" cy="3429000"/>
          </a:xfrm>
          <a:prstGeom prst="rect">
            <a:avLst/>
          </a:prstGeom>
          <a:noFill/>
          <a:ln>
            <a:noFill/>
          </a:ln>
        </p:spPr>
      </p:pic>
      <p:pic>
        <p:nvPicPr>
          <p:cNvPr id="258" name="Google Shape;258;p43" descr="View full lesson: http://ed.ted.com/lessons/what-happens-during-a-heart-attack-krishna-sudhir&#10;&#10;Approximately seven million people around the world die from heart attacks every year. And cardiovascular disease, which causes heart attacks and other problems like strokes, is the world’s leading killer. So what causes a heart attack? Krishna Sudhir examines the leading causes and treatments of this deadly disease.&#10;&#10;Lesson by Krishna Sudhir, animation by Chadwick Whitehead." title="What happens during a heart attack? - Krishna Sudhir">
            <a:hlinkClick r:id="rId5"/>
          </p:cNvPr>
          <p:cNvPicPr preferRelativeResize="0"/>
          <p:nvPr/>
        </p:nvPicPr>
        <p:blipFill>
          <a:blip r:embed="rId6">
            <a:alphaModFix/>
          </a:blip>
          <a:stretch>
            <a:fillRect/>
          </a:stretch>
        </p:blipFill>
        <p:spPr>
          <a:xfrm>
            <a:off x="3111325" y="2181275"/>
            <a:ext cx="4572000" cy="3429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65" name="Google Shape;265;p44"/>
          <p:cNvPicPr preferRelativeResize="0"/>
          <p:nvPr/>
        </p:nvPicPr>
        <p:blipFill>
          <a:blip r:embed="rId3">
            <a:alphaModFix/>
          </a:blip>
          <a:stretch>
            <a:fillRect/>
          </a:stretch>
        </p:blipFill>
        <p:spPr>
          <a:xfrm>
            <a:off x="1146576" y="0"/>
            <a:ext cx="6850828" cy="5143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72" name="Google Shape;272;p45" descr="Rh is the most important blood group next to the ABO types and nearly every human can be categorized as “Rh positive” or “Rh negative.” When a Rh-negative woman becomes pregnant with an Rh-positive baby, deadly consequences can occur. (Toronto Star)&#10;&#10;For more on this story visit the Toronto Star: https://www.thestar.com/news/world/2017/12/15/she-was-the-woman-who-loses-all-the-babies.html?cid=YTD_1117&#10;&#10;&#10;  Follow the Toronto Star on social media: &#10;Facebook: https://www.facebook.com/torontostar/ &#10;Twitter: https://twitter.com/TorontoStar &#10;Instagram: https://www.instagram.com/thetorontostar/" title="How Rh factor affects a pregnancy">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79" name="Google Shape;279;p46"/>
          <p:cNvPicPr preferRelativeResize="0"/>
          <p:nvPr/>
        </p:nvPicPr>
        <p:blipFill rotWithShape="1">
          <a:blip r:embed="rId3">
            <a:alphaModFix/>
          </a:blip>
          <a:srcRect b="9420"/>
          <a:stretch/>
        </p:blipFill>
        <p:spPr>
          <a:xfrm>
            <a:off x="1146575" y="0"/>
            <a:ext cx="6850825" cy="51435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86" name="Google Shape;286;p47"/>
          <p:cNvPicPr preferRelativeResize="0"/>
          <p:nvPr/>
        </p:nvPicPr>
        <p:blipFill>
          <a:blip r:embed="rId3">
            <a:alphaModFix/>
          </a:blip>
          <a:stretch>
            <a:fillRect/>
          </a:stretch>
        </p:blipFill>
        <p:spPr>
          <a:xfrm>
            <a:off x="0" y="88106"/>
            <a:ext cx="9144000" cy="49672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179525"/>
            <a:ext cx="4023900" cy="482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2 different circuits:</a:t>
            </a:r>
            <a:endParaRPr sz="3600"/>
          </a:p>
          <a:p>
            <a:pPr marL="0" lvl="0" indent="0" algn="l" rtl="0">
              <a:spcBef>
                <a:spcPts val="0"/>
              </a:spcBef>
              <a:spcAft>
                <a:spcPts val="0"/>
              </a:spcAft>
              <a:buNone/>
            </a:pPr>
            <a:endParaRPr/>
          </a:p>
          <a:p>
            <a:pPr marL="457200" lvl="0" indent="-406400" algn="l" rtl="0">
              <a:spcBef>
                <a:spcPts val="0"/>
              </a:spcBef>
              <a:spcAft>
                <a:spcPts val="0"/>
              </a:spcAft>
              <a:buSzPts val="2800"/>
              <a:buChar char="-"/>
            </a:pPr>
            <a:r>
              <a:rPr lang="en" b="1" u="sng"/>
              <a:t>Pulmonary</a:t>
            </a:r>
            <a:r>
              <a:rPr lang="en"/>
              <a:t> → To/from the lungs for exchanges of gases</a:t>
            </a:r>
            <a:endParaRPr/>
          </a:p>
          <a:p>
            <a:pPr marL="457200" lvl="0" indent="0" algn="l" rtl="0">
              <a:spcBef>
                <a:spcPts val="0"/>
              </a:spcBef>
              <a:spcAft>
                <a:spcPts val="0"/>
              </a:spcAft>
              <a:buNone/>
            </a:pPr>
            <a:endParaRPr/>
          </a:p>
          <a:p>
            <a:pPr marL="457200" lvl="0" indent="-406400" algn="l" rtl="0">
              <a:spcBef>
                <a:spcPts val="0"/>
              </a:spcBef>
              <a:spcAft>
                <a:spcPts val="0"/>
              </a:spcAft>
              <a:buSzPts val="2800"/>
              <a:buChar char="-"/>
            </a:pPr>
            <a:r>
              <a:rPr lang="en" b="1" u="sng"/>
              <a:t>Systemic</a:t>
            </a:r>
            <a:r>
              <a:rPr lang="en"/>
              <a:t> → Oxygenated blood distributed to the body </a:t>
            </a:r>
            <a:endParaRPr/>
          </a:p>
        </p:txBody>
      </p:sp>
      <p:sp>
        <p:nvSpPr>
          <p:cNvPr id="75" name="Google Shape;75;p16"/>
          <p:cNvSpPr txBox="1">
            <a:spLocks noGrp="1"/>
          </p:cNvSpPr>
          <p:nvPr>
            <p:ph type="body" idx="1"/>
          </p:nvPr>
        </p:nvSpPr>
        <p:spPr>
          <a:xfrm>
            <a:off x="239875" y="40159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76" name="Google Shape;76;p16"/>
          <p:cNvPicPr preferRelativeResize="0"/>
          <p:nvPr/>
        </p:nvPicPr>
        <p:blipFill>
          <a:blip r:embed="rId3">
            <a:alphaModFix/>
          </a:blip>
          <a:stretch>
            <a:fillRect/>
          </a:stretch>
        </p:blipFill>
        <p:spPr>
          <a:xfrm>
            <a:off x="4226767" y="0"/>
            <a:ext cx="4873466"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424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Vessels</a:t>
            </a:r>
            <a:endParaRPr b="1"/>
          </a:p>
          <a:p>
            <a:pPr marL="0" lvl="0" indent="0" algn="l" rtl="0">
              <a:spcBef>
                <a:spcPts val="0"/>
              </a:spcBef>
              <a:spcAft>
                <a:spcPts val="0"/>
              </a:spcAft>
              <a:buNone/>
            </a:pPr>
            <a:endParaRPr/>
          </a:p>
        </p:txBody>
      </p:sp>
      <p:sp>
        <p:nvSpPr>
          <p:cNvPr id="82" name="Google Shape;82;p17"/>
          <p:cNvSpPr txBox="1">
            <a:spLocks noGrp="1"/>
          </p:cNvSpPr>
          <p:nvPr>
            <p:ph type="body" idx="1"/>
          </p:nvPr>
        </p:nvSpPr>
        <p:spPr>
          <a:xfrm>
            <a:off x="0" y="572700"/>
            <a:ext cx="4266300" cy="457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Arteries</a:t>
            </a:r>
            <a:r>
              <a:rPr lang="en"/>
              <a:t> →</a:t>
            </a:r>
            <a:r>
              <a:rPr lang="en" sz="1200">
                <a:solidFill>
                  <a:srgbClr val="222222"/>
                </a:solidFill>
                <a:highlight>
                  <a:srgbClr val="FFFFFF"/>
                </a:highlight>
                <a:latin typeface="Roboto"/>
                <a:ea typeface="Roboto"/>
                <a:cs typeface="Roboto"/>
                <a:sym typeface="Roboto"/>
              </a:rPr>
              <a:t> blood vessels which carry blood from the heart to the body.</a:t>
            </a:r>
            <a:endParaRPr/>
          </a:p>
          <a:p>
            <a:pPr marL="0" lvl="0" indent="0" algn="l" rtl="0">
              <a:spcBef>
                <a:spcPts val="1600"/>
              </a:spcBef>
              <a:spcAft>
                <a:spcPts val="0"/>
              </a:spcAft>
              <a:buNone/>
            </a:pPr>
            <a:r>
              <a:rPr lang="en" u="sng"/>
              <a:t>Arterioles </a:t>
            </a:r>
            <a:r>
              <a:rPr lang="en"/>
              <a:t>→</a:t>
            </a:r>
            <a:r>
              <a:rPr lang="en" sz="1400"/>
              <a:t> smaller branches of arteries</a:t>
            </a:r>
            <a:endParaRPr sz="1400"/>
          </a:p>
          <a:p>
            <a:pPr marL="0" lvl="0" indent="0" algn="l" rtl="0">
              <a:spcBef>
                <a:spcPts val="1600"/>
              </a:spcBef>
              <a:spcAft>
                <a:spcPts val="0"/>
              </a:spcAft>
              <a:buNone/>
            </a:pPr>
            <a:r>
              <a:rPr lang="en" u="sng"/>
              <a:t>Veins </a:t>
            </a:r>
            <a:r>
              <a:rPr lang="en"/>
              <a:t>→</a:t>
            </a:r>
            <a:r>
              <a:rPr lang="en" sz="1400">
                <a:solidFill>
                  <a:srgbClr val="4B4B4B"/>
                </a:solidFill>
                <a:highlight>
                  <a:srgbClr val="FFFFFF"/>
                </a:highlight>
                <a:latin typeface="Verdana"/>
                <a:ea typeface="Verdana"/>
                <a:cs typeface="Verdana"/>
                <a:sym typeface="Verdana"/>
              </a:rPr>
              <a:t>These are blood vessels that take blood back to the heart; this blood contains less oxygen and is rich in waste products that are to be excreted or removed from the body. Veins become larger as they get closer to the heart. </a:t>
            </a:r>
            <a:endParaRPr sz="1400"/>
          </a:p>
          <a:p>
            <a:pPr marL="0" lvl="0" indent="0" algn="l" rtl="0">
              <a:spcBef>
                <a:spcPts val="1600"/>
              </a:spcBef>
              <a:spcAft>
                <a:spcPts val="0"/>
              </a:spcAft>
              <a:buNone/>
            </a:pPr>
            <a:r>
              <a:rPr lang="en" u="sng"/>
              <a:t>Venules </a:t>
            </a:r>
            <a:r>
              <a:rPr lang="en"/>
              <a:t>→ smaller branches of veins </a:t>
            </a:r>
            <a:endParaRPr/>
          </a:p>
          <a:p>
            <a:pPr marL="0" lvl="0" indent="0" algn="l" rtl="0">
              <a:spcBef>
                <a:spcPts val="1600"/>
              </a:spcBef>
              <a:spcAft>
                <a:spcPts val="1600"/>
              </a:spcAft>
              <a:buNone/>
            </a:pPr>
            <a:r>
              <a:rPr lang="en" u="sng"/>
              <a:t>Capillaries </a:t>
            </a:r>
            <a:r>
              <a:rPr lang="en"/>
              <a:t>→ </a:t>
            </a:r>
            <a:r>
              <a:rPr lang="en" sz="1400">
                <a:solidFill>
                  <a:srgbClr val="222222"/>
                </a:solidFill>
                <a:highlight>
                  <a:srgbClr val="FFFFFF"/>
                </a:highlight>
                <a:latin typeface="Roboto"/>
                <a:ea typeface="Roboto"/>
                <a:cs typeface="Roboto"/>
                <a:sym typeface="Roboto"/>
              </a:rPr>
              <a:t>microscopic blood vessels which connect arteries and veins together, exchanges of gases occur here</a:t>
            </a:r>
            <a:endParaRPr sz="1400"/>
          </a:p>
        </p:txBody>
      </p:sp>
      <p:pic>
        <p:nvPicPr>
          <p:cNvPr id="83" name="Google Shape;83;p17"/>
          <p:cNvPicPr preferRelativeResize="0"/>
          <p:nvPr/>
        </p:nvPicPr>
        <p:blipFill rotWithShape="1">
          <a:blip r:embed="rId3">
            <a:alphaModFix/>
          </a:blip>
          <a:srcRect b="4752"/>
          <a:stretch/>
        </p:blipFill>
        <p:spPr>
          <a:xfrm>
            <a:off x="4266300" y="0"/>
            <a:ext cx="4814875" cy="4937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Major Vessels:</a:t>
            </a:r>
            <a:endParaRPr u="sng"/>
          </a:p>
          <a:p>
            <a:pPr marL="0" lvl="0" indent="0" algn="l" rtl="0">
              <a:spcBef>
                <a:spcPts val="0"/>
              </a:spcBef>
              <a:spcAft>
                <a:spcPts val="0"/>
              </a:spcAft>
              <a:buNone/>
            </a:pPr>
            <a:endParaRPr/>
          </a:p>
          <a:p>
            <a:pPr marL="0" lvl="0" indent="457200" algn="l" rtl="0">
              <a:spcBef>
                <a:spcPts val="0"/>
              </a:spcBef>
              <a:spcAft>
                <a:spcPts val="0"/>
              </a:spcAft>
              <a:buNone/>
            </a:pPr>
            <a:r>
              <a:rPr lang="en"/>
              <a:t>Vein → Vena Cava</a:t>
            </a:r>
            <a:endParaRPr/>
          </a:p>
          <a:p>
            <a:pPr marL="0" lvl="0" indent="0" algn="l" rtl="0">
              <a:spcBef>
                <a:spcPts val="0"/>
              </a:spcBef>
              <a:spcAft>
                <a:spcPts val="0"/>
              </a:spcAft>
              <a:buNone/>
            </a:pPr>
            <a:endParaRPr/>
          </a:p>
          <a:p>
            <a:pPr marL="0" lvl="0" indent="457200" algn="l" rtl="0">
              <a:spcBef>
                <a:spcPts val="0"/>
              </a:spcBef>
              <a:spcAft>
                <a:spcPts val="0"/>
              </a:spcAft>
              <a:buNone/>
            </a:pPr>
            <a:r>
              <a:rPr lang="en"/>
              <a:t>Artery → Aorta</a:t>
            </a:r>
            <a:endParaRPr/>
          </a:p>
        </p:txBody>
      </p:sp>
      <p:sp>
        <p:nvSpPr>
          <p:cNvPr id="89" name="Google Shape;89;p18"/>
          <p:cNvSpPr txBox="1">
            <a:spLocks noGrp="1"/>
          </p:cNvSpPr>
          <p:nvPr>
            <p:ph type="body" idx="1"/>
          </p:nvPr>
        </p:nvSpPr>
        <p:spPr>
          <a:xfrm>
            <a:off x="491225" y="44468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90" name="Google Shape;90;p18"/>
          <p:cNvPicPr preferRelativeResize="0"/>
          <p:nvPr/>
        </p:nvPicPr>
        <p:blipFill>
          <a:blip r:embed="rId3">
            <a:alphaModFix/>
          </a:blip>
          <a:stretch>
            <a:fillRect/>
          </a:stretch>
        </p:blipFill>
        <p:spPr>
          <a:xfrm>
            <a:off x="4338200" y="0"/>
            <a:ext cx="3415648" cy="51434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980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Blood</a:t>
            </a:r>
            <a:endParaRPr sz="3600" b="1"/>
          </a:p>
        </p:txBody>
      </p:sp>
      <p:sp>
        <p:nvSpPr>
          <p:cNvPr id="96" name="Google Shape;96;p19"/>
          <p:cNvSpPr txBox="1">
            <a:spLocks noGrp="1"/>
          </p:cNvSpPr>
          <p:nvPr>
            <p:ph type="body" idx="1"/>
          </p:nvPr>
        </p:nvSpPr>
        <p:spPr>
          <a:xfrm>
            <a:off x="98000" y="714050"/>
            <a:ext cx="9045900" cy="442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u="sng">
                <a:solidFill>
                  <a:srgbClr val="222222"/>
                </a:solidFill>
                <a:highlight>
                  <a:srgbClr val="FFFFFF"/>
                </a:highlight>
                <a:latin typeface="Roboto"/>
                <a:ea typeface="Roboto"/>
                <a:cs typeface="Roboto"/>
                <a:sym typeface="Roboto"/>
              </a:rPr>
              <a:t>Children: </a:t>
            </a:r>
            <a:r>
              <a:rPr lang="en" sz="2400">
                <a:solidFill>
                  <a:srgbClr val="222222"/>
                </a:solidFill>
                <a:highlight>
                  <a:srgbClr val="FFFFFF"/>
                </a:highlight>
                <a:latin typeface="Roboto"/>
                <a:ea typeface="Roboto"/>
                <a:cs typeface="Roboto"/>
                <a:sym typeface="Roboto"/>
              </a:rPr>
              <a:t>The average 80-pound child will have about 2,650 mL of blood in their body, or 0.7 gallons. </a:t>
            </a:r>
            <a:endParaRPr sz="2400">
              <a:solidFill>
                <a:srgbClr val="222222"/>
              </a:solidFill>
              <a:highlight>
                <a:srgbClr val="FFFFFF"/>
              </a:highlight>
              <a:latin typeface="Roboto"/>
              <a:ea typeface="Roboto"/>
              <a:cs typeface="Roboto"/>
              <a:sym typeface="Roboto"/>
            </a:endParaRPr>
          </a:p>
          <a:p>
            <a:pPr marL="0" lvl="0" indent="0" algn="l" rtl="0">
              <a:spcBef>
                <a:spcPts val="1600"/>
              </a:spcBef>
              <a:spcAft>
                <a:spcPts val="0"/>
              </a:spcAft>
              <a:buNone/>
            </a:pPr>
            <a:r>
              <a:rPr lang="en" sz="2400" b="1" u="sng">
                <a:solidFill>
                  <a:srgbClr val="222222"/>
                </a:solidFill>
                <a:highlight>
                  <a:srgbClr val="FFFFFF"/>
                </a:highlight>
                <a:latin typeface="Roboto"/>
                <a:ea typeface="Roboto"/>
                <a:cs typeface="Roboto"/>
                <a:sym typeface="Roboto"/>
              </a:rPr>
              <a:t>Adults:</a:t>
            </a:r>
            <a:r>
              <a:rPr lang="en" sz="2400">
                <a:solidFill>
                  <a:srgbClr val="222222"/>
                </a:solidFill>
                <a:highlight>
                  <a:srgbClr val="FFFFFF"/>
                </a:highlight>
                <a:latin typeface="Roboto"/>
                <a:ea typeface="Roboto"/>
                <a:cs typeface="Roboto"/>
                <a:sym typeface="Roboto"/>
              </a:rPr>
              <a:t> The average adult weighing 150 to 180 pounds should have about 1.2 to </a:t>
            </a:r>
            <a:r>
              <a:rPr lang="en" sz="2400" b="1">
                <a:solidFill>
                  <a:srgbClr val="222222"/>
                </a:solidFill>
                <a:highlight>
                  <a:srgbClr val="FFFFFF"/>
                </a:highlight>
                <a:latin typeface="Roboto"/>
                <a:ea typeface="Roboto"/>
                <a:cs typeface="Roboto"/>
                <a:sym typeface="Roboto"/>
              </a:rPr>
              <a:t>1.5 gallons</a:t>
            </a:r>
            <a:r>
              <a:rPr lang="en" sz="2400">
                <a:solidFill>
                  <a:srgbClr val="222222"/>
                </a:solidFill>
                <a:highlight>
                  <a:srgbClr val="FFFFFF"/>
                </a:highlight>
                <a:latin typeface="Roboto"/>
                <a:ea typeface="Roboto"/>
                <a:cs typeface="Roboto"/>
                <a:sym typeface="Roboto"/>
              </a:rPr>
              <a:t> (9 and 12 pints) of blood in their body. </a:t>
            </a:r>
            <a:endParaRPr sz="2400">
              <a:solidFill>
                <a:srgbClr val="222222"/>
              </a:solidFill>
              <a:highlight>
                <a:srgbClr val="FFFFFF"/>
              </a:highlight>
              <a:latin typeface="Roboto"/>
              <a:ea typeface="Roboto"/>
              <a:cs typeface="Roboto"/>
              <a:sym typeface="Roboto"/>
            </a:endParaRPr>
          </a:p>
          <a:p>
            <a:pPr marL="0" lvl="0" indent="0" algn="l" rtl="0">
              <a:spcBef>
                <a:spcPts val="1600"/>
              </a:spcBef>
              <a:spcAft>
                <a:spcPts val="1600"/>
              </a:spcAft>
              <a:buNone/>
            </a:pPr>
            <a:r>
              <a:rPr lang="en">
                <a:solidFill>
                  <a:srgbClr val="222222"/>
                </a:solidFill>
                <a:highlight>
                  <a:srgbClr val="FFFFFF"/>
                </a:highlight>
                <a:latin typeface="Roboto"/>
                <a:ea typeface="Roboto"/>
                <a:cs typeface="Roboto"/>
                <a:sym typeface="Roboto"/>
              </a:rPr>
              <a:t>**The volume of blood in a person's body will vary according to their size and other factors, but the average quantities of blood are as follows: An average-sized woman has about </a:t>
            </a:r>
            <a:r>
              <a:rPr lang="en" b="1">
                <a:solidFill>
                  <a:srgbClr val="222222"/>
                </a:solidFill>
                <a:highlight>
                  <a:srgbClr val="FFFFFF"/>
                </a:highlight>
                <a:latin typeface="Roboto"/>
                <a:ea typeface="Roboto"/>
                <a:cs typeface="Roboto"/>
                <a:sym typeface="Roboto"/>
              </a:rPr>
              <a:t>9 pints</a:t>
            </a:r>
            <a:r>
              <a:rPr lang="en">
                <a:solidFill>
                  <a:srgbClr val="222222"/>
                </a:solidFill>
                <a:highlight>
                  <a:srgbClr val="FFFFFF"/>
                </a:highlight>
                <a:latin typeface="Roboto"/>
                <a:ea typeface="Roboto"/>
                <a:cs typeface="Roboto"/>
                <a:sym typeface="Roboto"/>
              </a:rPr>
              <a:t> of blood.   (8 pints in 1 gallon)  The amount of blood in the human body is generally equivalent to </a:t>
            </a:r>
            <a:r>
              <a:rPr lang="en" b="1">
                <a:solidFill>
                  <a:srgbClr val="222222"/>
                </a:solidFill>
                <a:highlight>
                  <a:srgbClr val="FFFFFF"/>
                </a:highlight>
                <a:latin typeface="Roboto"/>
                <a:ea typeface="Roboto"/>
                <a:cs typeface="Roboto"/>
                <a:sym typeface="Roboto"/>
              </a:rPr>
              <a:t>7 percent</a:t>
            </a:r>
            <a:r>
              <a:rPr lang="en">
                <a:solidFill>
                  <a:srgbClr val="222222"/>
                </a:solidFill>
                <a:highlight>
                  <a:srgbClr val="FFFFFF"/>
                </a:highlight>
                <a:latin typeface="Roboto"/>
                <a:ea typeface="Roboto"/>
                <a:cs typeface="Roboto"/>
                <a:sym typeface="Roboto"/>
              </a:rPr>
              <a:t> of body weight.</a:t>
            </a:r>
            <a:endParaRPr>
              <a:solidFill>
                <a:srgbClr val="222222"/>
              </a:solidFill>
              <a:highlight>
                <a:srgbClr val="FFFFFF"/>
              </a:highlight>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980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Blood: What is in the blood?</a:t>
            </a:r>
            <a:endParaRPr sz="3600" b="1"/>
          </a:p>
        </p:txBody>
      </p:sp>
      <p:sp>
        <p:nvSpPr>
          <p:cNvPr id="102" name="Google Shape;102;p20"/>
          <p:cNvSpPr txBox="1">
            <a:spLocks noGrp="1"/>
          </p:cNvSpPr>
          <p:nvPr>
            <p:ph type="body" idx="1"/>
          </p:nvPr>
        </p:nvSpPr>
        <p:spPr>
          <a:xfrm>
            <a:off x="98000" y="610400"/>
            <a:ext cx="6774900" cy="453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222222"/>
                </a:solidFill>
                <a:highlight>
                  <a:srgbClr val="FFFFFF"/>
                </a:highlight>
                <a:latin typeface="Roboto"/>
                <a:ea typeface="Roboto"/>
                <a:cs typeface="Roboto"/>
                <a:sym typeface="Roboto"/>
              </a:rPr>
              <a:t>Plasma</a:t>
            </a:r>
            <a:r>
              <a:rPr lang="en">
                <a:solidFill>
                  <a:srgbClr val="222222"/>
                </a:solidFill>
                <a:highlight>
                  <a:srgbClr val="FFFFFF"/>
                </a:highlight>
                <a:latin typeface="Roboto"/>
                <a:ea typeface="Roboto"/>
                <a:cs typeface="Roboto"/>
                <a:sym typeface="Roboto"/>
              </a:rPr>
              <a:t>→ The yellowish liquid part, made of water, salts, and protein. It also contains hormones, nutrients and waste products. Over half of your blood is plasma.  </a:t>
            </a:r>
            <a:endParaRPr>
              <a:solidFill>
                <a:srgbClr val="222222"/>
              </a:solidFill>
              <a:highlight>
                <a:srgbClr val="FFFFFF"/>
              </a:highlight>
              <a:latin typeface="Roboto"/>
              <a:ea typeface="Roboto"/>
              <a:cs typeface="Roboto"/>
              <a:sym typeface="Roboto"/>
            </a:endParaRPr>
          </a:p>
          <a:p>
            <a:pPr marL="0" lvl="0" indent="0" algn="ctr" rtl="0">
              <a:lnSpc>
                <a:spcPct val="100000"/>
              </a:lnSpc>
              <a:spcBef>
                <a:spcPts val="1600"/>
              </a:spcBef>
              <a:spcAft>
                <a:spcPts val="0"/>
              </a:spcAft>
              <a:buNone/>
            </a:pPr>
            <a:r>
              <a:rPr lang="en">
                <a:solidFill>
                  <a:srgbClr val="222222"/>
                </a:solidFill>
                <a:highlight>
                  <a:srgbClr val="FFFFFF"/>
                </a:highlight>
                <a:latin typeface="Roboto"/>
                <a:ea typeface="Roboto"/>
                <a:cs typeface="Roboto"/>
                <a:sym typeface="Roboto"/>
              </a:rPr>
              <a:t>The solid part of your blood contains red blood cells, white blood cells, and platelets. </a:t>
            </a:r>
            <a:endParaRPr>
              <a:solidFill>
                <a:srgbClr val="222222"/>
              </a:solidFill>
              <a:highlight>
                <a:srgbClr val="FFFFFF"/>
              </a:highlight>
              <a:latin typeface="Roboto"/>
              <a:ea typeface="Roboto"/>
              <a:cs typeface="Roboto"/>
              <a:sym typeface="Roboto"/>
            </a:endParaRPr>
          </a:p>
          <a:p>
            <a:pPr marL="0" lvl="0" indent="0" algn="l" rtl="0">
              <a:lnSpc>
                <a:spcPct val="100000"/>
              </a:lnSpc>
              <a:spcBef>
                <a:spcPts val="1600"/>
              </a:spcBef>
              <a:spcAft>
                <a:spcPts val="0"/>
              </a:spcAft>
              <a:buNone/>
            </a:pPr>
            <a:r>
              <a:rPr lang="en" b="1" u="sng">
                <a:solidFill>
                  <a:srgbClr val="222222"/>
                </a:solidFill>
                <a:highlight>
                  <a:srgbClr val="FFFFFF"/>
                </a:highlight>
                <a:latin typeface="Roboto"/>
                <a:ea typeface="Roboto"/>
                <a:cs typeface="Roboto"/>
                <a:sym typeface="Roboto"/>
              </a:rPr>
              <a:t>Erythrocytes→</a:t>
            </a:r>
            <a:r>
              <a:rPr lang="en">
                <a:solidFill>
                  <a:srgbClr val="222222"/>
                </a:solidFill>
                <a:highlight>
                  <a:srgbClr val="FFFFFF"/>
                </a:highlight>
                <a:latin typeface="Roboto"/>
                <a:ea typeface="Roboto"/>
                <a:cs typeface="Roboto"/>
                <a:sym typeface="Roboto"/>
              </a:rPr>
              <a:t> Red blood cells (RBC) deliver oxygen from your lungs to your tissues and organs.</a:t>
            </a:r>
            <a:endParaRPr>
              <a:solidFill>
                <a:srgbClr val="222222"/>
              </a:solidFill>
              <a:highlight>
                <a:srgbClr val="FFFFFF"/>
              </a:highlight>
              <a:latin typeface="Roboto"/>
              <a:ea typeface="Roboto"/>
              <a:cs typeface="Roboto"/>
              <a:sym typeface="Roboto"/>
            </a:endParaRPr>
          </a:p>
          <a:p>
            <a:pPr marL="0" lvl="0" indent="0" algn="l" rtl="0">
              <a:spcBef>
                <a:spcPts val="1600"/>
              </a:spcBef>
              <a:spcAft>
                <a:spcPts val="0"/>
              </a:spcAft>
              <a:buNone/>
            </a:pPr>
            <a:r>
              <a:rPr lang="en" b="1" u="sng">
                <a:solidFill>
                  <a:srgbClr val="222222"/>
                </a:solidFill>
                <a:highlight>
                  <a:srgbClr val="FFFFFF"/>
                </a:highlight>
                <a:latin typeface="Roboto"/>
                <a:ea typeface="Roboto"/>
                <a:cs typeface="Roboto"/>
                <a:sym typeface="Roboto"/>
              </a:rPr>
              <a:t>Leukocytes </a:t>
            </a:r>
            <a:r>
              <a:rPr lang="en">
                <a:solidFill>
                  <a:srgbClr val="222222"/>
                </a:solidFill>
                <a:highlight>
                  <a:srgbClr val="FFFFFF"/>
                </a:highlight>
                <a:latin typeface="Roboto"/>
                <a:ea typeface="Roboto"/>
                <a:cs typeface="Roboto"/>
                <a:sym typeface="Roboto"/>
              </a:rPr>
              <a:t>→ White blood cells (WBCs) are the cells of the immune system that are involved in protecting the body against both infectious disease and foreign invaders.</a:t>
            </a:r>
            <a:endParaRPr>
              <a:solidFill>
                <a:srgbClr val="222222"/>
              </a:solidFill>
              <a:highlight>
                <a:srgbClr val="FFFFFF"/>
              </a:highlight>
              <a:latin typeface="Roboto"/>
              <a:ea typeface="Roboto"/>
              <a:cs typeface="Roboto"/>
              <a:sym typeface="Roboto"/>
            </a:endParaRPr>
          </a:p>
          <a:p>
            <a:pPr marL="0" lvl="0" indent="0" algn="l" rtl="0">
              <a:spcBef>
                <a:spcPts val="1600"/>
              </a:spcBef>
              <a:spcAft>
                <a:spcPts val="1600"/>
              </a:spcAft>
              <a:buNone/>
            </a:pPr>
            <a:r>
              <a:rPr lang="en" b="1" u="sng">
                <a:solidFill>
                  <a:srgbClr val="222222"/>
                </a:solidFill>
                <a:highlight>
                  <a:srgbClr val="FFFFFF"/>
                </a:highlight>
                <a:latin typeface="Roboto"/>
                <a:ea typeface="Roboto"/>
                <a:cs typeface="Roboto"/>
                <a:sym typeface="Roboto"/>
              </a:rPr>
              <a:t>Platelets</a:t>
            </a:r>
            <a:r>
              <a:rPr lang="en">
                <a:solidFill>
                  <a:srgbClr val="222222"/>
                </a:solidFill>
                <a:highlight>
                  <a:srgbClr val="FFFFFF"/>
                </a:highlight>
                <a:latin typeface="Roboto"/>
                <a:ea typeface="Roboto"/>
                <a:cs typeface="Roboto"/>
                <a:sym typeface="Roboto"/>
              </a:rPr>
              <a:t> → tiny blood cells that help your body form clots to stop bleeding.</a:t>
            </a:r>
            <a:endParaRPr>
              <a:solidFill>
                <a:srgbClr val="222222"/>
              </a:solidFill>
              <a:highlight>
                <a:srgbClr val="FFFFFF"/>
              </a:highlight>
              <a:latin typeface="Roboto"/>
              <a:ea typeface="Roboto"/>
              <a:cs typeface="Roboto"/>
              <a:sym typeface="Roboto"/>
            </a:endParaRPr>
          </a:p>
        </p:txBody>
      </p:sp>
      <p:pic>
        <p:nvPicPr>
          <p:cNvPr id="103" name="Google Shape;103;p20"/>
          <p:cNvPicPr preferRelativeResize="0"/>
          <p:nvPr/>
        </p:nvPicPr>
        <p:blipFill rotWithShape="1">
          <a:blip r:embed="rId3">
            <a:alphaModFix/>
          </a:blip>
          <a:srcRect l="9563" r="9869"/>
          <a:stretch/>
        </p:blipFill>
        <p:spPr>
          <a:xfrm>
            <a:off x="6872950" y="170550"/>
            <a:ext cx="2271050" cy="461390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10" name="Google Shape;110;p21"/>
          <p:cNvPicPr preferRelativeResize="0"/>
          <p:nvPr/>
        </p:nvPicPr>
        <p:blipFill rotWithShape="1">
          <a:blip r:embed="rId3">
            <a:alphaModFix/>
          </a:blip>
          <a:srcRect l="3434" t="5057" r="53303" b="17722"/>
          <a:stretch/>
        </p:blipFill>
        <p:spPr>
          <a:xfrm>
            <a:off x="2036150" y="0"/>
            <a:ext cx="5596083" cy="51435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772</Words>
  <Application>Microsoft Office PowerPoint</Application>
  <PresentationFormat>On-screen Show (16:9)</PresentationFormat>
  <Paragraphs>146</Paragraphs>
  <Slides>35</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Verdana</vt:lpstr>
      <vt:lpstr>Roboto</vt:lpstr>
      <vt:lpstr>Simple Light</vt:lpstr>
      <vt:lpstr>Cardiovascular System</vt:lpstr>
      <vt:lpstr>Functions:  Transports oxygen and carbon dioxide to and from tissues Transports nutrients, waste products, and hormones Regulates body temperature, pH (blood is 7.4) Restriction of fluid loss during injury Plays a role in the immune response  3 major structures:  Heart, blood and vessels  </vt:lpstr>
      <vt:lpstr>Heart       </vt:lpstr>
      <vt:lpstr>2 different circuits:  Pulmonary → To/from the lungs for exchanges of gases  Systemic → Oxygenated blood distributed to the body </vt:lpstr>
      <vt:lpstr>Vessels </vt:lpstr>
      <vt:lpstr>Major Vessels:  Vein → Vena Cava  Artery → Aorta</vt:lpstr>
      <vt:lpstr>Blood</vt:lpstr>
      <vt:lpstr>Blood: What is in the blood?</vt:lpstr>
      <vt:lpstr>PowerPoint Presentation</vt:lpstr>
      <vt:lpstr>Blood: What is in the blood?</vt:lpstr>
      <vt:lpstr>PowerPoint Presentation</vt:lpstr>
      <vt:lpstr>All of us have immune systems, some different than others! All of our cells are covered in antigens.  Antigens: substances that cause an immune response in the body by identifying substances in or markers on cells.  When it detects something not familiar it triggers the release of antibodies that tag foreign body and mark them for termination</vt:lpstr>
      <vt:lpstr>2 main types of Antigens → called Agglutinogens  A         B  You can have 1 of these antigens, both or neither of these.   If you have one of these, you don't have any antibody for it. So your body will attack it!!!</vt:lpstr>
      <vt:lpstr>PowerPoint Presentation</vt:lpstr>
      <vt:lpstr>Another type of antigen we have is call Rhesus, or known as the Rh system  (collection of 45 antigens produced as a group, you get all 45 or none)      We either have this antigen or we don’t    Have it      Do Not Have It                    Rh +         Rh -</vt:lpstr>
      <vt:lpstr>PowerPoint Presentation</vt:lpstr>
      <vt:lpstr>Who can accept...</vt:lpstr>
      <vt:lpstr>PowerPoint Presentation</vt:lpstr>
      <vt:lpstr>PowerPoint Presentation</vt:lpstr>
      <vt:lpstr>Blood Typing- the testing of a sample of blood to determine an individual's blood group.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System</dc:title>
  <dc:creator>Amanda M. Watts</dc:creator>
  <cp:lastModifiedBy>Amanda M. Watts</cp:lastModifiedBy>
  <cp:revision>1</cp:revision>
  <dcterms:modified xsi:type="dcterms:W3CDTF">2019-02-07T20:23:43Z</dcterms:modified>
</cp:coreProperties>
</file>